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4"/>
  </p:notesMasterIdLst>
  <p:sldIdLst>
    <p:sldId id="256" r:id="rId3"/>
    <p:sldId id="261" r:id="rId4"/>
    <p:sldId id="262" r:id="rId5"/>
    <p:sldId id="263" r:id="rId6"/>
    <p:sldId id="257" r:id="rId7"/>
    <p:sldId id="266" r:id="rId8"/>
    <p:sldId id="352" r:id="rId9"/>
    <p:sldId id="349" r:id="rId10"/>
    <p:sldId id="351" r:id="rId11"/>
    <p:sldId id="350" r:id="rId12"/>
    <p:sldId id="267" r:id="rId13"/>
    <p:sldId id="354" r:id="rId14"/>
    <p:sldId id="355" r:id="rId15"/>
    <p:sldId id="356" r:id="rId16"/>
    <p:sldId id="357" r:id="rId17"/>
    <p:sldId id="367" r:id="rId18"/>
    <p:sldId id="366" r:id="rId19"/>
    <p:sldId id="358" r:id="rId20"/>
    <p:sldId id="272" r:id="rId21"/>
    <p:sldId id="359" r:id="rId22"/>
    <p:sldId id="268" r:id="rId23"/>
    <p:sldId id="284" r:id="rId24"/>
    <p:sldId id="360" r:id="rId25"/>
    <p:sldId id="285" r:id="rId26"/>
    <p:sldId id="286" r:id="rId27"/>
    <p:sldId id="361" r:id="rId28"/>
    <p:sldId id="287" r:id="rId29"/>
    <p:sldId id="362" r:id="rId30"/>
    <p:sldId id="363" r:id="rId31"/>
    <p:sldId id="265" r:id="rId32"/>
    <p:sldId id="269" r:id="rId33"/>
    <p:sldId id="273" r:id="rId34"/>
    <p:sldId id="282" r:id="rId35"/>
    <p:sldId id="291" r:id="rId36"/>
    <p:sldId id="365" r:id="rId37"/>
    <p:sldId id="369" r:id="rId38"/>
    <p:sldId id="368" r:id="rId39"/>
    <p:sldId id="297" r:id="rId40"/>
    <p:sldId id="348" r:id="rId41"/>
    <p:sldId id="264" r:id="rId42"/>
    <p:sldId id="288"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https://d2l.ai/chapter_recurrent-modern/bi-rnn.html</a:t>
            </a:r>
          </a:p>
        </p:txBody>
      </p:sp>
      <p:sp>
        <p:nvSpPr>
          <p:cNvPr id="4" name="Slide Number Placeholder 3"/>
          <p:cNvSpPr>
            <a:spLocks noGrp="1"/>
          </p:cNvSpPr>
          <p:nvPr>
            <p:ph type="sldNum" sz="quarter" idx="10"/>
          </p:nvPr>
        </p:nvSpPr>
        <p:spPr/>
        <p:txBody>
          <a:bodyPr/>
          <a:lstStyle/>
          <a:p>
            <a:fld id="{74668BCF-21A2-461F-AAC6-16B7FF9C72B7}" type="slidenum">
              <a:rPr lang="en-US" smtClean="0"/>
              <a:t>30</a:t>
            </a:fld>
            <a:endParaRPr lang="en-US"/>
          </a:p>
        </p:txBody>
      </p:sp>
    </p:spTree>
    <p:extLst>
      <p:ext uri="{BB962C8B-B14F-4D97-AF65-F5344CB8AC3E}">
        <p14:creationId xmlns:p14="http://schemas.microsoft.com/office/powerpoint/2010/main" val="271502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https://towardsdatascience.com/understanding-encoder-decoder-sequence-to-sequence-model-679e04af4346</a:t>
            </a:r>
          </a:p>
        </p:txBody>
      </p:sp>
    </p:spTree>
    <p:extLst>
      <p:ext uri="{BB962C8B-B14F-4D97-AF65-F5344CB8AC3E}">
        <p14:creationId xmlns:p14="http://schemas.microsoft.com/office/powerpoint/2010/main" val="195147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https://www.kaggle.com/datasets/shenba/time-series-datasets?select=monthly-beer-production-in-austr.csv</a:t>
            </a:r>
            <a:endParaRPr lang="vi-VN" dirty="0"/>
          </a:p>
          <a:p>
            <a:r>
              <a:rPr lang="en-US" dirty="0"/>
              <a:t>https://help.yahoo.com/kb/SLN2311.html</a:t>
            </a:r>
          </a:p>
        </p:txBody>
      </p:sp>
    </p:spTree>
    <p:extLst>
      <p:ext uri="{BB962C8B-B14F-4D97-AF65-F5344CB8AC3E}">
        <p14:creationId xmlns:p14="http://schemas.microsoft.com/office/powerpoint/2010/main" val="3168169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Ví</a:t>
            </a:r>
            <a:r>
              <a:rPr lang="en-US" dirty="0"/>
              <a:t> </a:t>
            </a:r>
            <a:r>
              <a:rPr lang="en-US" dirty="0" err="1"/>
              <a:t>dụ</a:t>
            </a:r>
            <a:r>
              <a:rPr lang="en-US" dirty="0"/>
              <a:t> </a:t>
            </a:r>
            <a:r>
              <a:rPr lang="en-US" dirty="0" err="1"/>
              <a:t>thiết</a:t>
            </a:r>
            <a:r>
              <a:rPr lang="en-US" dirty="0"/>
              <a:t> </a:t>
            </a:r>
            <a:r>
              <a:rPr lang="en-US" dirty="0" err="1"/>
              <a:t>kế</a:t>
            </a:r>
            <a:r>
              <a:rPr lang="en-US" dirty="0"/>
              <a:t> </a:t>
            </a:r>
            <a:r>
              <a:rPr lang="en-US" dirty="0" err="1"/>
              <a:t>một</a:t>
            </a:r>
            <a:r>
              <a:rPr lang="en-US" dirty="0"/>
              <a:t> edge detector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cạnh</a:t>
            </a:r>
            <a:r>
              <a:rPr lang="en-US" dirty="0"/>
              <a:t> </a:t>
            </a:r>
            <a:r>
              <a:rPr lang="en-US" dirty="0" err="1"/>
              <a:t>trong</a:t>
            </a:r>
            <a:r>
              <a:rPr lang="en-US" dirty="0"/>
              <a:t> </a:t>
            </a:r>
            <a:r>
              <a:rPr lang="en-US" dirty="0" err="1"/>
              <a:t>ảnh</a:t>
            </a:r>
            <a:r>
              <a:rPr lang="en-US" dirty="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39</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https://mmuratarat.github.io/2019-02-07/bptt-of-rnn</a:t>
            </a:r>
          </a:p>
          <a:p>
            <a:r>
              <a:rPr lang="en-US" dirty="0"/>
              <a:t>https://www.geeksforgeeks.org/ml-back-propagation-through-time/ </a:t>
            </a:r>
          </a:p>
          <a:p>
            <a:r>
              <a:rPr lang="en-US" dirty="0"/>
              <a:t>https://towardsdatascience.com/only-numpy-vanilla-recurrent-neural-network-back-propagation-practice-math-956fbea32704</a:t>
            </a:r>
          </a:p>
          <a:p>
            <a:r>
              <a:rPr lang="en-US" dirty="0"/>
              <a:t>https://towardsdatascience.com/implementing-backpropagation-with-style-in-python-da4c2f49adb4</a:t>
            </a:r>
          </a:p>
          <a:p>
            <a:r>
              <a:rPr lang="en-US" dirty="0"/>
              <a:t>https://www.geeksforgeeks.org/ml-back-propagation-through-time/</a:t>
            </a:r>
          </a:p>
          <a:p>
            <a:endParaRPr lang="en-US" dirty="0"/>
          </a:p>
        </p:txBody>
      </p:sp>
    </p:spTree>
    <p:extLst>
      <p:ext uri="{BB962C8B-B14F-4D97-AF65-F5344CB8AC3E}">
        <p14:creationId xmlns:p14="http://schemas.microsoft.com/office/powerpoint/2010/main" val="421133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https://d2l.ai/chapter_recurrent-modern/gru.html</a:t>
            </a:r>
          </a:p>
        </p:txBody>
      </p:sp>
      <p:sp>
        <p:nvSpPr>
          <p:cNvPr id="4" name="Slide Number Placeholder 3"/>
          <p:cNvSpPr>
            <a:spLocks noGrp="1"/>
          </p:cNvSpPr>
          <p:nvPr>
            <p:ph type="sldNum" sz="quarter" idx="10"/>
          </p:nvPr>
        </p:nvSpPr>
        <p:spPr/>
        <p:txBody>
          <a:bodyPr/>
          <a:lstStyle/>
          <a:p>
            <a:fld id="{74668BCF-21A2-461F-AAC6-16B7FF9C72B7}" type="slidenum">
              <a:rPr lang="en-US" smtClean="0"/>
              <a:t>23</a:t>
            </a:fld>
            <a:endParaRPr lang="en-US"/>
          </a:p>
        </p:txBody>
      </p:sp>
    </p:spTree>
    <p:extLst>
      <p:ext uri="{BB962C8B-B14F-4D97-AF65-F5344CB8AC3E}">
        <p14:creationId xmlns:p14="http://schemas.microsoft.com/office/powerpoint/2010/main" val="66448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https://d2l.ai/chapter_recurrent-modern/gru.html</a:t>
            </a:r>
          </a:p>
        </p:txBody>
      </p:sp>
      <p:sp>
        <p:nvSpPr>
          <p:cNvPr id="4" name="Slide Number Placeholder 3"/>
          <p:cNvSpPr>
            <a:spLocks noGrp="1"/>
          </p:cNvSpPr>
          <p:nvPr>
            <p:ph type="sldNum" sz="quarter" idx="10"/>
          </p:nvPr>
        </p:nvSpPr>
        <p:spPr/>
        <p:txBody>
          <a:bodyPr/>
          <a:lstStyle/>
          <a:p>
            <a:fld id="{74668BCF-21A2-461F-AAC6-16B7FF9C72B7}" type="slidenum">
              <a:rPr lang="en-US" smtClean="0"/>
              <a:t>24</a:t>
            </a:fld>
            <a:endParaRPr lang="en-US"/>
          </a:p>
        </p:txBody>
      </p:sp>
    </p:spTree>
    <p:extLst>
      <p:ext uri="{BB962C8B-B14F-4D97-AF65-F5344CB8AC3E}">
        <p14:creationId xmlns:p14="http://schemas.microsoft.com/office/powerpoint/2010/main" val="382382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https://d2l.ai/chapter_recurrent-modern/gru.html</a:t>
            </a:r>
          </a:p>
        </p:txBody>
      </p:sp>
      <p:sp>
        <p:nvSpPr>
          <p:cNvPr id="4" name="Slide Number Placeholder 3"/>
          <p:cNvSpPr>
            <a:spLocks noGrp="1"/>
          </p:cNvSpPr>
          <p:nvPr>
            <p:ph type="sldNum" sz="quarter" idx="10"/>
          </p:nvPr>
        </p:nvSpPr>
        <p:spPr/>
        <p:txBody>
          <a:bodyPr/>
          <a:lstStyle/>
          <a:p>
            <a:fld id="{74668BCF-21A2-461F-AAC6-16B7FF9C72B7}" type="slidenum">
              <a:rPr lang="en-US" smtClean="0"/>
              <a:t>25</a:t>
            </a:fld>
            <a:endParaRPr lang="en-US"/>
          </a:p>
        </p:txBody>
      </p:sp>
    </p:spTree>
    <p:extLst>
      <p:ext uri="{BB962C8B-B14F-4D97-AF65-F5344CB8AC3E}">
        <p14:creationId xmlns:p14="http://schemas.microsoft.com/office/powerpoint/2010/main" val="184949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5F9D8B-F268-4FDC-9177-FD3B20249225}"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E8BB3-5EBE-4E2C-838F-71C67BA38A13}" type="slidenum">
              <a:rPr lang="en-US" smtClean="0"/>
              <a:t>‹#›</a:t>
            </a:fld>
            <a:endParaRPr lang="en-US"/>
          </a:p>
        </p:txBody>
      </p:sp>
    </p:spTree>
    <p:extLst>
      <p:ext uri="{BB962C8B-B14F-4D97-AF65-F5344CB8AC3E}">
        <p14:creationId xmlns:p14="http://schemas.microsoft.com/office/powerpoint/2010/main" val="4046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br>
              <a:rPr lang="en" sz="2700" b="1" dirty="0">
                <a:solidFill>
                  <a:schemeClr val="lt1"/>
                </a:solidFill>
              </a:rPr>
            </a:br>
            <a:r>
              <a:rPr lang="en" sz="3400" b="1" dirty="0">
                <a:solidFill>
                  <a:srgbClr val="FFFF00"/>
                </a:solidFill>
              </a:rPr>
              <a:t>Bài 5: Mạng neuron chuỗi (recurrent neural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1D16-1C18-C555-741A-60AC2EC8EBCE}"/>
              </a:ext>
            </a:extLst>
          </p:cNvPr>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578AC2BA-F5D1-C499-4153-AEC233C4C14A}"/>
              </a:ext>
            </a:extLst>
          </p:cNvPr>
          <p:cNvSpPr>
            <a:spLocks noGrp="1"/>
          </p:cNvSpPr>
          <p:nvPr>
            <p:ph type="body" idx="1"/>
          </p:nvPr>
        </p:nvSpPr>
        <p:spPr/>
        <p:txBody>
          <a:bodyPr/>
          <a:lstStyle/>
          <a:p>
            <a:r>
              <a:rPr lang="vi-VN" dirty="0"/>
              <a:t>Nhận diện lời thoại (s</a:t>
            </a:r>
            <a:r>
              <a:rPr lang="en-US" dirty="0" err="1"/>
              <a:t>peech</a:t>
            </a:r>
            <a:r>
              <a:rPr lang="en-US" dirty="0"/>
              <a:t> recognition</a:t>
            </a:r>
            <a:r>
              <a:rPr lang="vi-VN" dirty="0"/>
              <a:t>)</a:t>
            </a:r>
            <a:endParaRPr lang="en-US" dirty="0"/>
          </a:p>
          <a:p>
            <a:r>
              <a:rPr lang="vi-VN" dirty="0"/>
              <a:t>Sáng tác nhạc (m</a:t>
            </a:r>
            <a:r>
              <a:rPr lang="en-US" dirty="0" err="1"/>
              <a:t>usic</a:t>
            </a:r>
            <a:r>
              <a:rPr lang="en-US" dirty="0"/>
              <a:t> generation</a:t>
            </a:r>
            <a:r>
              <a:rPr lang="vi-VN" dirty="0"/>
              <a:t>)</a:t>
            </a:r>
            <a:endParaRPr lang="en-US" dirty="0"/>
          </a:p>
          <a:p>
            <a:r>
              <a:rPr lang="vi-VN" dirty="0"/>
              <a:t>Phân loại cảm xúc dựa trên văn bản (s</a:t>
            </a:r>
            <a:r>
              <a:rPr lang="en-US" dirty="0" err="1"/>
              <a:t>entiment</a:t>
            </a:r>
            <a:r>
              <a:rPr lang="en-US" dirty="0"/>
              <a:t> classification</a:t>
            </a:r>
            <a:r>
              <a:rPr lang="vi-VN" dirty="0"/>
              <a:t>)</a:t>
            </a:r>
            <a:endParaRPr lang="en-US" dirty="0"/>
          </a:p>
          <a:p>
            <a:r>
              <a:rPr lang="vi-VN" dirty="0"/>
              <a:t>Dịch ngôn ngữ (m</a:t>
            </a:r>
            <a:r>
              <a:rPr lang="en-US" dirty="0" err="1"/>
              <a:t>achine</a:t>
            </a:r>
            <a:r>
              <a:rPr lang="en-US" dirty="0"/>
              <a:t> translation</a:t>
            </a:r>
            <a:r>
              <a:rPr lang="vi-VN" dirty="0"/>
              <a:t>)</a:t>
            </a:r>
            <a:endParaRPr lang="en-US" dirty="0"/>
          </a:p>
          <a:p>
            <a:r>
              <a:rPr lang="vi-VN" dirty="0"/>
              <a:t>Nhận diện hành động trong video (v</a:t>
            </a:r>
            <a:r>
              <a:rPr lang="en-US" dirty="0" err="1"/>
              <a:t>ideo</a:t>
            </a:r>
            <a:r>
              <a:rPr lang="en-US" dirty="0"/>
              <a:t> activity recognition</a:t>
            </a:r>
            <a:r>
              <a:rPr lang="vi-VN" dirty="0"/>
              <a:t>)</a:t>
            </a:r>
            <a:endParaRPr lang="en-US" dirty="0"/>
          </a:p>
          <a:p>
            <a:endParaRPr lang="en-US" dirty="0"/>
          </a:p>
        </p:txBody>
      </p:sp>
      <p:sp>
        <p:nvSpPr>
          <p:cNvPr id="4" name="Slide Number Placeholder 3">
            <a:extLst>
              <a:ext uri="{FF2B5EF4-FFF2-40B4-BE49-F238E27FC236}">
                <a16:creationId xmlns:a16="http://schemas.microsoft.com/office/drawing/2014/main" id="{4A320C4D-2695-A803-846C-3F482A9D32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263015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2: </a:t>
            </a:r>
            <a:r>
              <a:rPr lang="en-US" dirty="0" err="1"/>
              <a:t>Cấu</a:t>
            </a:r>
            <a:r>
              <a:rPr lang="en-US" dirty="0"/>
              <a:t> </a:t>
            </a:r>
            <a:r>
              <a:rPr lang="en-US" dirty="0" err="1"/>
              <a:t>trúc</a:t>
            </a:r>
            <a:r>
              <a:rPr lang="en-US" dirty="0"/>
              <a:t> </a:t>
            </a:r>
            <a:r>
              <a:rPr lang="en-US" dirty="0" err="1"/>
              <a:t>cơ</a:t>
            </a:r>
            <a:r>
              <a:rPr lang="en-US" dirty="0"/>
              <a:t> </a:t>
            </a:r>
            <a:r>
              <a:rPr lang="en-US" dirty="0" err="1"/>
              <a:t>bản</a:t>
            </a:r>
            <a:r>
              <a:rPr lang="en-US" dirty="0"/>
              <a:t> </a:t>
            </a:r>
            <a:r>
              <a:rPr lang="en-US" dirty="0" err="1"/>
              <a:t>của</a:t>
            </a:r>
            <a:r>
              <a:rPr lang="en-US" dirty="0"/>
              <a:t> RNN</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02386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48C9-2508-D29C-BA29-0A9F07AAB795}"/>
              </a:ext>
            </a:extLst>
          </p:cNvPr>
          <p:cNvSpPr>
            <a:spLocks noGrp="1"/>
          </p:cNvSpPr>
          <p:nvPr>
            <p:ph type="title"/>
          </p:nvPr>
        </p:nvSpPr>
        <p:spPr/>
        <p:txBody>
          <a:bodyPr>
            <a:normAutofit fontScale="90000"/>
          </a:bodyPr>
          <a:lstStyle/>
          <a:p>
            <a:r>
              <a:rPr lang="en-US" dirty="0" err="1"/>
              <a:t>Từ</a:t>
            </a:r>
            <a:r>
              <a:rPr lang="en-US" dirty="0"/>
              <a:t> ANN </a:t>
            </a:r>
            <a:r>
              <a:rPr lang="en-US" dirty="0" err="1"/>
              <a:t>đến</a:t>
            </a:r>
            <a:r>
              <a:rPr lang="en-US" dirty="0"/>
              <a:t> RNN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3470DC6-887F-2D39-153D-E6C50B04DDF0}"/>
                  </a:ext>
                </a:extLst>
              </p:cNvPr>
              <p:cNvSpPr>
                <a:spLocks noGrp="1"/>
              </p:cNvSpPr>
              <p:nvPr>
                <p:ph type="body" idx="1"/>
              </p:nvPr>
            </p:nvSpPr>
            <p:spPr>
              <a:xfrm>
                <a:off x="310896" y="676656"/>
                <a:ext cx="8520600" cy="1412026"/>
              </a:xfrm>
            </p:spPr>
            <p:txBody>
              <a:bodyPr>
                <a:normAutofit/>
              </a:bodyPr>
              <a:lstStyle/>
              <a:p>
                <a:r>
                  <a:rPr lang="en-US" dirty="0"/>
                  <a:t>Tại </a:t>
                </a:r>
                <a:r>
                  <a:rPr lang="en-US" dirty="0" err="1"/>
                  <a:t>mỗi</a:t>
                </a:r>
                <a:r>
                  <a:rPr lang="en-US" dirty="0"/>
                  <a:t> </a:t>
                </a:r>
                <a:r>
                  <a:rPr lang="en-US" dirty="0" err="1"/>
                  <a:t>bước</a:t>
                </a:r>
                <a:r>
                  <a:rPr lang="en-US" dirty="0"/>
                  <a:t> t:</a:t>
                </a:r>
              </a:p>
              <a:p>
                <a:pPr marL="584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𝑎𝑎</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𝑎𝑥</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a:p>
                <a:pPr marL="584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𝑦𝑎</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𝑦</m:t>
                          </m:r>
                        </m:sub>
                      </m:sSub>
                      <m:r>
                        <a:rPr lang="en-US" b="0" i="1" smtClean="0">
                          <a:latin typeface="Cambria Math" panose="02040503050406030204" pitchFamily="18" charset="0"/>
                        </a:rPr>
                        <m:t>)</m:t>
                      </m:r>
                    </m:oMath>
                  </m:oMathPara>
                </a14:m>
                <a:endParaRPr lang="en-US" dirty="0"/>
              </a:p>
              <a:p>
                <a:pPr marL="584200" lvl="1" indent="0">
                  <a:buNone/>
                </a:pPr>
                <a:r>
                  <a:rPr lang="en-US" dirty="0" err="1"/>
                  <a:t>Với</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𝑎𝑎</m:t>
                        </m:r>
                      </m:sub>
                    </m:sSub>
                    <m:r>
                      <a:rPr lang="en-US" b="0" i="0"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𝑎</m:t>
                        </m:r>
                        <m:r>
                          <a:rPr lang="en-US" b="0" i="1" smtClean="0">
                            <a:latin typeface="Cambria Math" panose="02040503050406030204" pitchFamily="18" charset="0"/>
                          </a:rPr>
                          <m:t>𝑥</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𝑦</m:t>
                        </m:r>
                        <m:r>
                          <a:rPr lang="en-US" i="1">
                            <a:latin typeface="Cambria Math" panose="02040503050406030204" pitchFamily="18" charset="0"/>
                          </a:rPr>
                          <m:t>𝑎</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𝑎</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𝑦</m:t>
                        </m:r>
                      </m:sub>
                    </m:sSub>
                  </m:oMath>
                </a14:m>
                <a:r>
                  <a:rPr lang="en-US" dirty="0"/>
                  <a:t> </a:t>
                </a:r>
                <a:r>
                  <a:rPr lang="en-US" dirty="0" err="1"/>
                  <a:t>là</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oMath>
                </a14:m>
                <a:r>
                  <a:rPr lang="en-US" dirty="0"/>
                  <a:t> </a:t>
                </a:r>
                <a:r>
                  <a:rPr lang="en-US" dirty="0" err="1"/>
                  <a:t>là</a:t>
                </a:r>
                <a:r>
                  <a:rPr lang="en-US" dirty="0"/>
                  <a:t> </a:t>
                </a:r>
                <a:r>
                  <a:rPr lang="en-US" dirty="0" err="1"/>
                  <a:t>hàm</a:t>
                </a:r>
                <a:r>
                  <a:rPr lang="en-US" dirty="0"/>
                  <a:t> </a:t>
                </a:r>
                <a:r>
                  <a:rPr lang="en-US" dirty="0" err="1"/>
                  <a:t>kích</a:t>
                </a:r>
                <a:r>
                  <a:rPr lang="en-US" dirty="0"/>
                  <a:t> </a:t>
                </a:r>
                <a:r>
                  <a:rPr lang="en-US" dirty="0" err="1"/>
                  <a:t>hoạt</a:t>
                </a:r>
                <a:endParaRPr lang="en-US" dirty="0"/>
              </a:p>
            </p:txBody>
          </p:sp>
        </mc:Choice>
        <mc:Fallback xmlns="">
          <p:sp>
            <p:nvSpPr>
              <p:cNvPr id="3" name="Text Placeholder 2">
                <a:extLst>
                  <a:ext uri="{FF2B5EF4-FFF2-40B4-BE49-F238E27FC236}">
                    <a16:creationId xmlns:a16="http://schemas.microsoft.com/office/drawing/2014/main" id="{C3470DC6-887F-2D39-153D-E6C50B04DDF0}"/>
                  </a:ext>
                </a:extLst>
              </p:cNvPr>
              <p:cNvSpPr>
                <a:spLocks noGrp="1" noRot="1" noChangeAspect="1" noMove="1" noResize="1" noEditPoints="1" noAdjustHandles="1" noChangeArrowheads="1" noChangeShapeType="1" noTextEdit="1"/>
              </p:cNvSpPr>
              <p:nvPr>
                <p:ph type="body" idx="1"/>
              </p:nvPr>
            </p:nvSpPr>
            <p:spPr>
              <a:xfrm>
                <a:off x="310896" y="676656"/>
                <a:ext cx="8520600" cy="1412026"/>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2FA037-DA85-6CD2-7C48-983CA27D88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026" name="Picture 2">
            <a:extLst>
              <a:ext uri="{FF2B5EF4-FFF2-40B4-BE49-F238E27FC236}">
                <a16:creationId xmlns:a16="http://schemas.microsoft.com/office/drawing/2014/main" id="{5FEFAF85-DFD6-524B-E3A9-A7A848532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413" y="2320209"/>
            <a:ext cx="7536581" cy="2009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8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A884-5855-B5D9-491C-1DBFB1BD45A4}"/>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a:t>
            </a:r>
            <a:r>
              <a:rPr lang="en-US" dirty="0" err="1"/>
              <a:t>tổng</a:t>
            </a:r>
            <a:r>
              <a:rPr lang="en-US" dirty="0"/>
              <a:t> </a:t>
            </a:r>
            <a:r>
              <a:rPr lang="en-US" dirty="0" err="1"/>
              <a:t>quát</a:t>
            </a:r>
            <a:r>
              <a:rPr lang="en-US" dirty="0"/>
              <a:t> RNN</a:t>
            </a:r>
          </a:p>
        </p:txBody>
      </p:sp>
      <p:sp>
        <p:nvSpPr>
          <p:cNvPr id="3" name="Text Placeholder 2">
            <a:extLst>
              <a:ext uri="{FF2B5EF4-FFF2-40B4-BE49-F238E27FC236}">
                <a16:creationId xmlns:a16="http://schemas.microsoft.com/office/drawing/2014/main" id="{60007DA3-3BF5-1B61-D407-FD86FF04A2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1229AE-39BC-838E-DFFA-D87FE70EBF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2050" name="Picture 2">
            <a:extLst>
              <a:ext uri="{FF2B5EF4-FFF2-40B4-BE49-F238E27FC236}">
                <a16:creationId xmlns:a16="http://schemas.microsoft.com/office/drawing/2014/main" id="{619459B6-18B8-CDBF-D8F5-9EC9B5540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55" y="870003"/>
            <a:ext cx="7193682" cy="35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67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81503-E6EA-CDC7-C171-AED5A8700CD9}"/>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2D543DD-BA6B-9622-D855-6ECFC02A322A}"/>
                  </a:ext>
                </a:extLst>
              </p:cNvPr>
              <p:cNvSpPr>
                <a:spLocks noGrp="1"/>
              </p:cNvSpPr>
              <p:nvPr>
                <p:ph type="body" idx="1"/>
              </p:nvPr>
            </p:nvSpPr>
            <p:spPr/>
            <p:txBody>
              <a:bodyPr/>
              <a:lstStyle/>
              <a:p>
                <a:r>
                  <a:rPr lang="en-US" dirty="0" err="1"/>
                  <a:t>Hàm</a:t>
                </a:r>
                <a:r>
                  <a:rPr lang="en-US" dirty="0"/>
                  <a:t> </a:t>
                </a:r>
                <a:r>
                  <a:rPr lang="en-US" dirty="0" err="1"/>
                  <a:t>mất</a:t>
                </a:r>
                <a:r>
                  <a:rPr lang="en-US" dirty="0"/>
                  <a:t> </a:t>
                </a:r>
                <a:r>
                  <a:rPr lang="en-US" dirty="0" err="1"/>
                  <a:t>mát</a:t>
                </a:r>
                <a:r>
                  <a:rPr lang="en-US" dirty="0"/>
                  <a:t> </a:t>
                </a:r>
                <a:r>
                  <a:rPr lang="en-US" dirty="0" err="1"/>
                  <a:t>của</a:t>
                </a:r>
                <a:r>
                  <a:rPr lang="en-US" dirty="0"/>
                  <a:t> </a:t>
                </a:r>
                <a:r>
                  <a:rPr lang="en-US" dirty="0" err="1"/>
                  <a:t>mô</a:t>
                </a:r>
                <a:r>
                  <a:rPr lang="en-US" dirty="0"/>
                  <a:t> </a:t>
                </a:r>
                <a:r>
                  <a:rPr lang="en-US" dirty="0" err="1"/>
                  <a:t>hình</a:t>
                </a:r>
                <a:r>
                  <a:rPr lang="en-US" dirty="0"/>
                  <a:t> RNN </a:t>
                </a:r>
                <a:r>
                  <a:rPr lang="en-US" dirty="0" err="1"/>
                  <a:t>là</a:t>
                </a:r>
                <a:r>
                  <a:rPr lang="en-US" dirty="0"/>
                  <a:t> </a:t>
                </a:r>
                <a:r>
                  <a:rPr lang="en-US" dirty="0" err="1"/>
                  <a:t>tổng</a:t>
                </a:r>
                <a:r>
                  <a:rPr lang="en-US" dirty="0"/>
                  <a:t> </a:t>
                </a:r>
                <a:r>
                  <a:rPr lang="en-US" dirty="0" err="1"/>
                  <a:t>hàm</a:t>
                </a:r>
                <a:r>
                  <a:rPr lang="en-US" dirty="0"/>
                  <a:t> </a:t>
                </a:r>
                <a:r>
                  <a:rPr lang="en-US" dirty="0" err="1"/>
                  <a:t>mất</a:t>
                </a:r>
                <a:r>
                  <a:rPr lang="en-US" dirty="0"/>
                  <a:t> </a:t>
                </a:r>
                <a:r>
                  <a:rPr lang="en-US" dirty="0" err="1"/>
                  <a:t>mát</a:t>
                </a:r>
                <a:r>
                  <a:rPr lang="en-US" dirty="0"/>
                  <a:t> ở </a:t>
                </a:r>
                <a:r>
                  <a:rPr lang="en-US" dirty="0" err="1"/>
                  <a:t>từng</a:t>
                </a:r>
                <a:r>
                  <a:rPr lang="en-US" dirty="0"/>
                  <a:t> </a:t>
                </a:r>
                <a:r>
                  <a:rPr lang="en-US" dirty="0" err="1"/>
                  <a:t>bước</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𝑦</m:t>
                              </m:r>
                            </m:sub>
                          </m:sSub>
                        </m:sup>
                        <m:e>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r>
                                <a:rPr lang="en-US" b="0" i="1" smtClean="0">
                                  <a:latin typeface="Cambria Math" panose="02040503050406030204" pitchFamily="18" charset="0"/>
                                </a:rPr>
                                <m:t>𝑡</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𝑡</m:t>
                              </m:r>
                            </m:sup>
                          </m:sSup>
                          <m:r>
                            <a:rPr lang="en-US" b="0" i="1" smtClean="0">
                              <a:latin typeface="Cambria Math" panose="02040503050406030204" pitchFamily="18" charset="0"/>
                            </a:rPr>
                            <m:t>)</m:t>
                          </m:r>
                        </m:e>
                      </m:nary>
                    </m:oMath>
                  </m:oMathPara>
                </a14:m>
                <a:endParaRPr lang="en-US" dirty="0"/>
              </a:p>
              <a:p>
                <a:pPr marL="114300" indent="0">
                  <a:buNone/>
                </a:pPr>
                <a:endParaRPr lang="en-US" dirty="0"/>
              </a:p>
              <a:p>
                <a:pPr marL="114300" indent="0">
                  <a:buNone/>
                </a:pPr>
                <a:r>
                  <a:rPr lang="en-US" dirty="0" err="1"/>
                  <a:t>Hàm</a:t>
                </a:r>
                <a:r>
                  <a:rPr lang="en-US" dirty="0"/>
                  <a:t> </a:t>
                </a:r>
                <a:r>
                  <a:rPr lang="en-US" dirty="0" err="1"/>
                  <a:t>mất</a:t>
                </a:r>
                <a:r>
                  <a:rPr lang="en-US" dirty="0"/>
                  <a:t> </a:t>
                </a:r>
                <a:r>
                  <a:rPr lang="en-US" dirty="0" err="1"/>
                  <a:t>mát</a:t>
                </a:r>
                <a:r>
                  <a:rPr lang="en-US" dirty="0"/>
                  <a:t> </a:t>
                </a:r>
                <a:r>
                  <a:rPr lang="en-US" dirty="0" err="1"/>
                  <a:t>được</a:t>
                </a:r>
                <a:r>
                  <a:rPr lang="en-US" dirty="0"/>
                  <a:t> </a:t>
                </a:r>
                <a:r>
                  <a:rPr lang="en-US" dirty="0" err="1"/>
                  <a:t>tính</a:t>
                </a:r>
                <a:r>
                  <a:rPr lang="en-US" dirty="0"/>
                  <a:t> </a:t>
                </a:r>
                <a:r>
                  <a:rPr lang="en-US" dirty="0" err="1"/>
                  <a:t>bằng</a:t>
                </a:r>
                <a:r>
                  <a:rPr lang="en-US" dirty="0"/>
                  <a:t> </a:t>
                </a:r>
                <a:r>
                  <a:rPr lang="en-US" dirty="0" err="1"/>
                  <a:t>phương</a:t>
                </a:r>
                <a:r>
                  <a:rPr lang="en-US" dirty="0"/>
                  <a:t> </a:t>
                </a:r>
                <a:r>
                  <a:rPr lang="en-US" dirty="0" err="1"/>
                  <a:t>pháp</a:t>
                </a:r>
                <a:r>
                  <a:rPr lang="en-US" dirty="0"/>
                  <a:t> </a:t>
                </a:r>
                <a:r>
                  <a:rPr lang="en-US" dirty="0" err="1"/>
                  <a:t>lan</a:t>
                </a:r>
                <a:r>
                  <a:rPr lang="en-US" dirty="0"/>
                  <a:t>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backpropagation through time (BPTT). </a:t>
                </a:r>
                <a:r>
                  <a:rPr lang="en-US" dirty="0" err="1"/>
                  <a:t>Phương</a:t>
                </a:r>
                <a:r>
                  <a:rPr lang="en-US" dirty="0"/>
                  <a:t> </a:t>
                </a:r>
                <a:r>
                  <a:rPr lang="en-US" dirty="0" err="1"/>
                  <a:t>pháp</a:t>
                </a:r>
                <a:r>
                  <a:rPr lang="en-US" dirty="0"/>
                  <a:t> </a:t>
                </a:r>
                <a:r>
                  <a:rPr lang="en-US" dirty="0" err="1"/>
                  <a:t>này</a:t>
                </a:r>
                <a:r>
                  <a:rPr lang="en-US" dirty="0"/>
                  <a:t> </a:t>
                </a:r>
                <a:r>
                  <a:rPr lang="en-US" dirty="0" err="1"/>
                  <a:t>dựa</a:t>
                </a:r>
                <a:r>
                  <a:rPr lang="en-US" dirty="0"/>
                  <a:t> </a:t>
                </a:r>
                <a:r>
                  <a:rPr lang="en-US" dirty="0" err="1"/>
                  <a:t>trên</a:t>
                </a:r>
                <a:r>
                  <a:rPr lang="en-US" dirty="0"/>
                  <a:t> </a:t>
                </a:r>
                <a:r>
                  <a:rPr lang="en-US" dirty="0" err="1"/>
                  <a:t>đạo</a:t>
                </a:r>
                <a:r>
                  <a:rPr lang="en-US" dirty="0"/>
                  <a:t> </a:t>
                </a:r>
                <a:r>
                  <a:rPr lang="en-US" dirty="0" err="1"/>
                  <a:t>hàm</a:t>
                </a:r>
                <a:r>
                  <a:rPr lang="en-US" dirty="0"/>
                  <a:t> </a:t>
                </a:r>
                <a:r>
                  <a:rPr lang="en-US" dirty="0" err="1"/>
                  <a:t>theo</a:t>
                </a:r>
                <a:r>
                  <a:rPr lang="en-US" dirty="0"/>
                  <a:t> </a:t>
                </a:r>
                <a:r>
                  <a:rPr lang="en-US" dirty="0" err="1"/>
                  <a:t>chuỗi</a:t>
                </a:r>
                <a:endParaRPr lang="en-US" dirty="0"/>
              </a:p>
            </p:txBody>
          </p:sp>
        </mc:Choice>
        <mc:Fallback xmlns="">
          <p:sp>
            <p:nvSpPr>
              <p:cNvPr id="3" name="Text Placeholder 2">
                <a:extLst>
                  <a:ext uri="{FF2B5EF4-FFF2-40B4-BE49-F238E27FC236}">
                    <a16:creationId xmlns:a16="http://schemas.microsoft.com/office/drawing/2014/main" id="{F2D543DD-BA6B-9622-D855-6ECFC02A322A}"/>
                  </a:ext>
                </a:extLst>
              </p:cNvPr>
              <p:cNvSpPr>
                <a:spLocks noGrp="1" noRot="1" noChangeAspect="1" noMove="1" noResize="1" noEditPoints="1" noAdjustHandles="1" noChangeArrowheads="1" noChangeShapeType="1" noTextEdit="1"/>
              </p:cNvSpPr>
              <p:nvPr>
                <p:ph type="body" idx="1"/>
              </p:nvPr>
            </p:nvSpPr>
            <p:spPr>
              <a:blipFill>
                <a:blip r:embed="rId2"/>
                <a:stretch>
                  <a:fillRect r="-2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27A298-C84B-E6B5-2382-74431E249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26501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6FC6-74F2-93E7-4DB6-C031C2A3DE16}"/>
              </a:ext>
            </a:extLst>
          </p:cNvPr>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(BPTT)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F8CD43C-1E0F-DC92-9792-BA8FFA21A477}"/>
                  </a:ext>
                </a:extLst>
              </p:cNvPr>
              <p:cNvSpPr>
                <a:spLocks noGrp="1"/>
              </p:cNvSpPr>
              <p:nvPr>
                <p:ph type="body" idx="1"/>
              </p:nvPr>
            </p:nvSpPr>
            <p:spPr>
              <a:xfrm>
                <a:off x="310896" y="676655"/>
                <a:ext cx="8710254" cy="4031609"/>
              </a:xfrm>
            </p:spPr>
            <p:txBody>
              <a:bodyPr>
                <a:normAutofit/>
              </a:bodyPr>
              <a:lstStyle/>
              <a:p>
                <a:r>
                  <a:rPr lang="en-US" dirty="0"/>
                  <a:t>Gỉa </a:t>
                </a:r>
                <a:r>
                  <a:rPr lang="en-US" dirty="0" err="1"/>
                  <a:t>sử</a:t>
                </a:r>
                <a:r>
                  <a:rPr lang="en-US" dirty="0"/>
                  <a:t> ta </a:t>
                </a:r>
                <a:r>
                  <a:rPr lang="en-US" dirty="0" err="1"/>
                  <a:t>có</a:t>
                </a:r>
                <a:r>
                  <a:rPr lang="en-US" dirty="0"/>
                  <a:t> </a:t>
                </a:r>
                <a:r>
                  <a:rPr lang="en-US" dirty="0" err="1"/>
                  <a:t>mô</a:t>
                </a:r>
                <a:r>
                  <a:rPr lang="en-US" dirty="0"/>
                  <a:t> </a:t>
                </a:r>
                <a:r>
                  <a:rPr lang="en-US" dirty="0" err="1"/>
                  <a:t>hình</a:t>
                </a:r>
                <a:r>
                  <a:rPr lang="en-US" dirty="0"/>
                  <a:t> </a:t>
                </a:r>
                <a:r>
                  <a:rPr lang="en-US" dirty="0" err="1"/>
                  <a:t>với</a:t>
                </a:r>
                <a:r>
                  <a:rPr lang="en-US" dirty="0"/>
                  <a:t> </a:t>
                </a:r>
                <a:r>
                  <a:rPr lang="en-US" dirty="0" err="1"/>
                  <a:t>trọng</a:t>
                </a:r>
                <a:r>
                  <a:rPr lang="en-US" dirty="0"/>
                  <a:t> </a:t>
                </a:r>
                <a:r>
                  <a:rPr lang="en-US" dirty="0" err="1"/>
                  <a:t>số</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sub>
                    </m:sSub>
                  </m:oMath>
                </a14:m>
                <a:r>
                  <a:rPr lang="en-US" dirty="0"/>
                  <a:t> </a:t>
                </a:r>
                <a:r>
                  <a:rPr lang="en-US" dirty="0" err="1"/>
                  <a:t>và</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0</m:t>
                        </m:r>
                      </m:sub>
                    </m:sSub>
                  </m:oMath>
                </a14:m>
                <a:r>
                  <a:rPr lang="en-US" dirty="0"/>
                  <a:t>, </a:t>
                </a:r>
                <a:r>
                  <a:rPr lang="en-US" dirty="0" err="1"/>
                  <a:t>trạng</a:t>
                </a:r>
                <a:r>
                  <a:rPr lang="en-US" dirty="0"/>
                  <a:t> </a:t>
                </a:r>
                <a:r>
                  <a:rPr lang="en-US" dirty="0" err="1"/>
                  <a:t>thái</a:t>
                </a:r>
                <a:r>
                  <a:rPr lang="en-US" dirty="0"/>
                  <a:t> </a:t>
                </a:r>
                <a:r>
                  <a:rPr lang="en-US" dirty="0" err="1"/>
                  <a:t>ẩn</a:t>
                </a:r>
                <a:r>
                  <a:rPr lang="en-US" dirty="0"/>
                  <a:t> H. </a:t>
                </a:r>
                <a:r>
                  <a:rPr lang="en-US" dirty="0" err="1"/>
                  <a:t>Hàm</a:t>
                </a:r>
                <a:r>
                  <a:rPr lang="en-US" dirty="0"/>
                  <a:t> </a:t>
                </a:r>
                <a:r>
                  <a:rPr lang="en-US" dirty="0" err="1"/>
                  <a:t>kích</a:t>
                </a:r>
                <a:r>
                  <a:rPr lang="en-US" dirty="0"/>
                  <a:t> </a:t>
                </a:r>
                <a:r>
                  <a:rPr lang="en-US" dirty="0" err="1"/>
                  <a:t>hoạt</a:t>
                </a:r>
                <a:r>
                  <a:rPr lang="en-US" dirty="0"/>
                  <a:t> </a:t>
                </a:r>
                <a:r>
                  <a:rPr lang="en-US" dirty="0" err="1"/>
                  <a:t>thái</a:t>
                </a:r>
                <a:r>
                  <a:rPr lang="en-US" dirty="0"/>
                  <a:t> </a:t>
                </a:r>
                <a:r>
                  <a:rPr lang="en-US" dirty="0" err="1"/>
                  <a:t>ẩn</a:t>
                </a:r>
                <a:r>
                  <a:rPr lang="en-US" dirty="0"/>
                  <a:t> </a:t>
                </a:r>
                <a:r>
                  <a:rPr lang="en-US" dirty="0" err="1"/>
                  <a:t>là</a:t>
                </a:r>
                <a:r>
                  <a:rPr lang="en-US" dirty="0"/>
                  <a:t> f </a:t>
                </a:r>
                <a:r>
                  <a:rPr lang="en-US" dirty="0" err="1"/>
                  <a:t>và</a:t>
                </a:r>
                <a:r>
                  <a:rPr lang="en-US" dirty="0"/>
                  <a:t> </a:t>
                </a:r>
                <a:r>
                  <a:rPr lang="en-US" dirty="0" err="1"/>
                  <a:t>hàm</a:t>
                </a:r>
                <a:r>
                  <a:rPr lang="en-US" dirty="0"/>
                  <a:t> </a:t>
                </a:r>
                <a:r>
                  <a:rPr lang="en-US" dirty="0" err="1"/>
                  <a:t>ra</a:t>
                </a:r>
                <a:r>
                  <a:rPr lang="en-US" dirty="0"/>
                  <a:t> </a:t>
                </a:r>
                <a:r>
                  <a:rPr lang="en-US" dirty="0" err="1"/>
                  <a:t>là</a:t>
                </a:r>
                <a:r>
                  <a:rPr lang="en-US" dirty="0"/>
                  <a:t> g. </a:t>
                </a:r>
                <a:r>
                  <a:rPr lang="en-US" dirty="0" err="1"/>
                  <a:t>Mô</a:t>
                </a:r>
                <a:r>
                  <a:rPr lang="en-US" dirty="0"/>
                  <a:t> </a:t>
                </a:r>
                <a:r>
                  <a:rPr lang="en-US" dirty="0" err="1"/>
                  <a:t>hình</a:t>
                </a:r>
                <a:r>
                  <a:rPr lang="en-US" dirty="0"/>
                  <a:t> RNN ở </a:t>
                </a:r>
                <a:r>
                  <a:rPr lang="en-US" dirty="0" err="1"/>
                  <a:t>mỗi</a:t>
                </a:r>
                <a:r>
                  <a:rPr lang="en-US" dirty="0"/>
                  <a:t> </a:t>
                </a:r>
                <a:r>
                  <a:rPr lang="en-US" dirty="0" err="1"/>
                  <a:t>bước</a:t>
                </a:r>
                <a:r>
                  <a:rPr lang="en-US" dirty="0"/>
                  <a:t> </a:t>
                </a:r>
                <a:r>
                  <a:rPr lang="en-US" dirty="0" err="1"/>
                  <a:t>có</a:t>
                </a:r>
                <a:r>
                  <a:rPr lang="en-US" dirty="0"/>
                  <a:t> </a:t>
                </a:r>
                <a:r>
                  <a:rPr lang="en-US" dirty="0" err="1"/>
                  <a:t>thể</a:t>
                </a:r>
                <a:r>
                  <a:rPr lang="en-US" dirty="0"/>
                  <a:t> </a:t>
                </a:r>
                <a:r>
                  <a:rPr lang="en-US" dirty="0" err="1"/>
                  <a:t>tính</a:t>
                </a:r>
                <a:r>
                  <a:rPr lang="en-US" dirty="0"/>
                  <a:t> </a:t>
                </a:r>
                <a:r>
                  <a:rPr lang="en-US" dirty="0" err="1"/>
                  <a:t>theo</a:t>
                </a:r>
                <a:r>
                  <a:rPr lang="en-US" dirty="0"/>
                  <a:t> </a:t>
                </a:r>
                <a:r>
                  <a:rPr lang="en-US" dirty="0" err="1"/>
                  <a:t>công</a:t>
                </a:r>
                <a:r>
                  <a:rPr lang="en-US" dirty="0"/>
                  <a:t> </a:t>
                </a:r>
                <a:r>
                  <a:rPr lang="en-US" dirty="0" err="1"/>
                  <a:t>thức</a:t>
                </a:r>
                <a:r>
                  <a:rPr lang="en-US" dirty="0"/>
                  <a:t> </a:t>
                </a:r>
                <a:r>
                  <a:rPr lang="en-US" dirty="0" err="1"/>
                  <a:t>sau</a:t>
                </a:r>
                <a:r>
                  <a:rPr lang="en-US" dirty="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sub>
                      </m:sSub>
                      <m:r>
                        <a:rPr lang="en-US" b="0" i="1" smtClean="0">
                          <a:latin typeface="Cambria Math" panose="02040503050406030204" pitchFamily="18" charset="0"/>
                        </a:rPr>
                        <m:t>)</m:t>
                      </m:r>
                    </m:oMath>
                  </m:oMathPara>
                </a14:m>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a:p>
                <a:pPr marL="114300" indent="0">
                  <a:buNone/>
                </a:pPr>
                <a:endParaRPr lang="en-US" dirty="0"/>
              </a:p>
              <a:p>
                <a:pPr marL="114300" indent="0">
                  <a:buNone/>
                </a:pPr>
                <a:r>
                  <a:rPr lang="en-US" dirty="0" err="1"/>
                  <a:t>Với</a:t>
                </a:r>
                <a:r>
                  <a:rPr lang="en-US" dirty="0"/>
                  <a:t> </a:t>
                </a:r>
                <a:r>
                  <a:rPr lang="en-US" dirty="0" err="1"/>
                  <a:t>công</a:t>
                </a:r>
                <a:r>
                  <a:rPr lang="en-US" dirty="0"/>
                  <a:t> </a:t>
                </a:r>
                <a:r>
                  <a:rPr lang="en-US" dirty="0" err="1"/>
                  <a:t>thức</a:t>
                </a:r>
                <a:r>
                  <a:rPr lang="en-US" dirty="0"/>
                  <a:t> </a:t>
                </a:r>
                <a:r>
                  <a:rPr lang="en-US" dirty="0" err="1"/>
                  <a:t>trên</a:t>
                </a:r>
                <a:r>
                  <a:rPr lang="en-US" dirty="0"/>
                  <a:t> ta </a:t>
                </a:r>
                <a:r>
                  <a:rPr lang="en-US" dirty="0" err="1"/>
                  <a:t>tính</a:t>
                </a:r>
                <a:r>
                  <a:rPr lang="en-US" dirty="0"/>
                  <a:t> </a:t>
                </a:r>
                <a:r>
                  <a:rPr lang="en-US" dirty="0" err="1"/>
                  <a:t>được</a:t>
                </a:r>
                <a:r>
                  <a:rPr lang="en-US" dirty="0"/>
                  <a:t> </a:t>
                </a:r>
                <a:r>
                  <a:rPr lang="en-US" dirty="0" err="1"/>
                  <a:t>một</a:t>
                </a:r>
                <a:r>
                  <a:rPr lang="en-US" dirty="0"/>
                  <a:t> </a:t>
                </a:r>
                <a:r>
                  <a:rPr lang="en-US" dirty="0" err="1"/>
                  <a:t>chuỗi</a:t>
                </a:r>
                <a:r>
                  <a:rPr lang="en-US" dirty="0"/>
                  <a:t> </a:t>
                </a:r>
                <a:r>
                  <a:rPr lang="en-US" dirty="0" err="1"/>
                  <a:t>các</a:t>
                </a:r>
                <a:r>
                  <a:rPr lang="en-US" dirty="0"/>
                  <a:t> </a:t>
                </a:r>
                <a:r>
                  <a:rPr lang="en-US" dirty="0" err="1"/>
                  <a:t>giá</a:t>
                </a:r>
                <a:r>
                  <a:rPr lang="en-US" dirty="0"/>
                  <a:t> </a:t>
                </a:r>
                <a:r>
                  <a:rPr lang="en-US" dirty="0" err="1"/>
                  <a:t>trị</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a14:m>
                <a:r>
                  <a:rPr lang="en-US" dirty="0"/>
                  <a:t> </a:t>
                </a:r>
                <a:r>
                  <a:rPr lang="en-US" dirty="0" err="1"/>
                  <a:t>tới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𝑇</m:t>
                        </m:r>
                      </m:sub>
                    </m:sSub>
                  </m:oMath>
                </a14:m>
                <a:r>
                  <a:rPr lang="en-US" dirty="0"/>
                  <a:t> </a:t>
                </a:r>
                <a:r>
                  <a:rPr lang="en-US" dirty="0" err="1"/>
                  <a:t>và</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a14:m>
                <a:r>
                  <a:rPr lang="en-US" dirty="0"/>
                  <a:t> </a:t>
                </a:r>
                <a:r>
                  <a:rPr lang="en-US" dirty="0" err="1"/>
                  <a:t>tới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𝑇</m:t>
                        </m:r>
                      </m:sub>
                    </m:sSub>
                  </m:oMath>
                </a14:m>
                <a:endParaRPr lang="en-US" dirty="0"/>
              </a:p>
              <a:p>
                <a:pPr marL="114300" indent="0">
                  <a:buNone/>
                </a:pPr>
                <a:r>
                  <a:rPr lang="en-US" dirty="0" err="1"/>
                  <a:t>Kết</a:t>
                </a:r>
                <a:r>
                  <a:rPr lang="en-US" dirty="0"/>
                  <a:t> </a:t>
                </a:r>
                <a:r>
                  <a:rPr lang="en-US" dirty="0" err="1"/>
                  <a:t>hợp</a:t>
                </a:r>
                <a:r>
                  <a:rPr lang="en-US" dirty="0"/>
                  <a:t> </a:t>
                </a:r>
                <a:r>
                  <a:rPr lang="en-US" dirty="0" err="1"/>
                  <a:t>với</a:t>
                </a:r>
                <a:r>
                  <a:rPr lang="en-US" dirty="0"/>
                  <a:t> </a:t>
                </a:r>
                <a:r>
                  <a:rPr lang="en-US" dirty="0" err="1"/>
                  <a:t>đầu</a:t>
                </a:r>
                <a:r>
                  <a:rPr lang="en-US" dirty="0"/>
                  <a:t> </a:t>
                </a:r>
                <a:r>
                  <a:rPr lang="en-US" dirty="0" err="1"/>
                  <a:t>ra</a:t>
                </a:r>
                <a:r>
                  <a:rPr lang="en-US" dirty="0"/>
                  <a:t> </a:t>
                </a:r>
                <a:r>
                  <a:rPr lang="en-US" dirty="0" err="1"/>
                  <a:t>là</a:t>
                </a:r>
                <a:r>
                  <a:rPr lang="en-US" dirty="0"/>
                  <a:t> </a:t>
                </a:r>
                <a:r>
                  <a:rPr lang="en-US" dirty="0" err="1"/>
                  <a:t>choỗi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oMath>
                </a14:m>
                <a:r>
                  <a:rPr lang="en-US" dirty="0"/>
                  <a:t> </a:t>
                </a:r>
                <a:r>
                  <a:rPr lang="en-US" dirty="0" err="1"/>
                  <a:t>tới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𝑇</m:t>
                        </m:r>
                      </m:sub>
                    </m:sSub>
                  </m:oMath>
                </a14:m>
                <a:r>
                  <a:rPr lang="en-US" dirty="0"/>
                  <a:t>, ta </a:t>
                </a:r>
                <a:r>
                  <a:rPr lang="en-US" dirty="0" err="1"/>
                  <a:t>tính</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theo</a:t>
                </a:r>
                <a:r>
                  <a:rPr lang="en-US" dirty="0"/>
                  <a:t> </a:t>
                </a:r>
                <a:r>
                  <a:rPr lang="en-US" dirty="0" err="1"/>
                  <a:t>công</a:t>
                </a:r>
                <a:r>
                  <a:rPr lang="en-US" dirty="0"/>
                  <a:t> </a:t>
                </a:r>
                <a:r>
                  <a:rPr lang="en-US" dirty="0" err="1"/>
                  <a:t>thức</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𝑜</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nary>
                    </m:oMath>
                  </m:oMathPara>
                </a14:m>
                <a:endParaRPr lang="en-US" dirty="0"/>
              </a:p>
              <a:p>
                <a:pPr marL="114300" indent="0">
                  <a:buNone/>
                </a:pPr>
                <a:endParaRPr lang="en-US" dirty="0"/>
              </a:p>
              <a:p>
                <a:pPr marL="114300" indent="0">
                  <a:buNone/>
                </a:pPr>
                <a:endParaRPr lang="en-US" dirty="0"/>
              </a:p>
            </p:txBody>
          </p:sp>
        </mc:Choice>
        <mc:Fallback xmlns="">
          <p:sp>
            <p:nvSpPr>
              <p:cNvPr id="3" name="Text Placeholder 2">
                <a:extLst>
                  <a:ext uri="{FF2B5EF4-FFF2-40B4-BE49-F238E27FC236}">
                    <a16:creationId xmlns:a16="http://schemas.microsoft.com/office/drawing/2014/main" id="{8F8CD43C-1E0F-DC92-9792-BA8FFA21A477}"/>
                  </a:ext>
                </a:extLst>
              </p:cNvPr>
              <p:cNvSpPr>
                <a:spLocks noGrp="1" noRot="1" noChangeAspect="1" noMove="1" noResize="1" noEditPoints="1" noAdjustHandles="1" noChangeArrowheads="1" noChangeShapeType="1" noTextEdit="1"/>
              </p:cNvSpPr>
              <p:nvPr>
                <p:ph type="body" idx="1"/>
              </p:nvPr>
            </p:nvSpPr>
            <p:spPr>
              <a:xfrm>
                <a:off x="310896" y="676655"/>
                <a:ext cx="8710254" cy="4031609"/>
              </a:xfrm>
              <a:blipFill>
                <a:blip r:embed="rId3"/>
                <a:stretch>
                  <a:fillRect r="-3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1FE9264-8C67-A085-232B-7DDAC4E3CD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9849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3608-4002-AAB0-CB23-EC6A7E4A5604}"/>
              </a:ext>
            </a:extLst>
          </p:cNvPr>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(BPTT)</a:t>
            </a:r>
          </a:p>
        </p:txBody>
      </p:sp>
      <p:sp>
        <p:nvSpPr>
          <p:cNvPr id="3" name="Text Placeholder 2">
            <a:extLst>
              <a:ext uri="{FF2B5EF4-FFF2-40B4-BE49-F238E27FC236}">
                <a16:creationId xmlns:a16="http://schemas.microsoft.com/office/drawing/2014/main" id="{2A592C0E-E289-3BF9-DF90-29B2E90C09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429D8B-0DAD-ADDB-011B-149AF030C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9D65A6C2-1AD0-4720-D49B-688B5C729E5A}"/>
              </a:ext>
            </a:extLst>
          </p:cNvPr>
          <p:cNvPicPr>
            <a:picLocks noChangeAspect="1"/>
          </p:cNvPicPr>
          <p:nvPr/>
        </p:nvPicPr>
        <p:blipFill>
          <a:blip r:embed="rId2"/>
          <a:stretch>
            <a:fillRect/>
          </a:stretch>
        </p:blipFill>
        <p:spPr>
          <a:xfrm>
            <a:off x="1467658" y="1274870"/>
            <a:ext cx="6825552" cy="3012841"/>
          </a:xfrm>
          <a:prstGeom prst="rect">
            <a:avLst/>
          </a:prstGeom>
        </p:spPr>
      </p:pic>
    </p:spTree>
    <p:extLst>
      <p:ext uri="{BB962C8B-B14F-4D97-AF65-F5344CB8AC3E}">
        <p14:creationId xmlns:p14="http://schemas.microsoft.com/office/powerpoint/2010/main" val="415348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A9C2-2268-CA5B-1DF0-D70E5DDD6D8F}"/>
              </a:ext>
            </a:extLst>
          </p:cNvPr>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ngược</a:t>
            </a:r>
            <a:r>
              <a:rPr lang="en-US" dirty="0"/>
              <a:t> </a:t>
            </a:r>
            <a:r>
              <a:rPr lang="en-US" dirty="0" err="1"/>
              <a:t>theo</a:t>
            </a:r>
            <a:r>
              <a:rPr lang="en-US" dirty="0"/>
              <a:t> </a:t>
            </a:r>
            <a:r>
              <a:rPr lang="en-US" dirty="0" err="1"/>
              <a:t>thời</a:t>
            </a:r>
            <a:r>
              <a:rPr lang="en-US" dirty="0"/>
              <a:t> </a:t>
            </a:r>
            <a:r>
              <a:rPr lang="en-US" dirty="0" err="1"/>
              <a:t>gian</a:t>
            </a:r>
            <a:r>
              <a:rPr lang="en-US" dirty="0"/>
              <a:t> (BPTT)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2DF1A9-5370-F928-E8F4-25A9FB9385E0}"/>
                  </a:ext>
                </a:extLst>
              </p:cNvPr>
              <p:cNvSpPr>
                <a:spLocks noGrp="1"/>
              </p:cNvSpPr>
              <p:nvPr>
                <p:ph type="body" idx="1"/>
              </p:nvPr>
            </p:nvSpPr>
            <p:spPr/>
            <p:txBody>
              <a:bodyPr/>
              <a:lstStyle/>
              <a:p>
                <a:r>
                  <a:rPr lang="en-US" dirty="0"/>
                  <a:t>Công </a:t>
                </a:r>
                <a:r>
                  <a:rPr lang="en-US" dirty="0" err="1"/>
                  <a:t>thức</a:t>
                </a:r>
                <a:r>
                  <a:rPr lang="en-US" dirty="0"/>
                  <a:t> </a:t>
                </a:r>
                <a:r>
                  <a:rPr lang="en-US" dirty="0" err="1"/>
                  <a:t>chuỗi</a:t>
                </a:r>
                <a:r>
                  <a:rPr lang="en-US" dirty="0"/>
                  <a:t>:</a:t>
                </a:r>
              </a:p>
              <a:p>
                <a:pPr marL="1143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𝑡</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𝑡</m:t>
                                  </m:r>
                                </m:sub>
                              </m:sSub>
                            </m:den>
                          </m:f>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en>
                          </m:f>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nary>
                    </m:oMath>
                  </m:oMathPara>
                </a14:m>
                <a:endParaRPr lang="en-US" b="0" dirty="0"/>
              </a:p>
              <a:p>
                <a:pPr marL="114300" indent="0">
                  <a:buNone/>
                </a:pPr>
                <a:endParaRPr lang="en-US" dirty="0"/>
              </a:p>
              <a:p>
                <a:pPr marL="114300" indent="0">
                  <a:buNone/>
                </a:pPr>
                <a:r>
                  <a:rPr lang="en-US" b="0" dirty="0" err="1"/>
                  <a:t>Với</a:t>
                </a:r>
                <a:r>
                  <a:rPr lang="en-US" b="0" dirty="0"/>
                  <a:t> T=3:</a:t>
                </a:r>
              </a:p>
              <a:p>
                <a:pPr marL="11430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oMath>
                  </m:oMathPara>
                </a14:m>
                <a:endParaRPr lang="en-US" b="0" dirty="0"/>
              </a:p>
              <a:p>
                <a:pPr marL="114300" indent="0">
                  <a:buNone/>
                </a:pPr>
                <a:r>
                  <a:rPr lang="en-US" dirty="0" err="1"/>
                  <a:t>Trong</a:t>
                </a:r>
                <a:r>
                  <a:rPr lang="en-US" dirty="0"/>
                  <a:t> </a:t>
                </a:r>
                <a:r>
                  <a:rPr lang="en-US" dirty="0" err="1"/>
                  <a:t>đó</a:t>
                </a:r>
                <a:r>
                  <a:rPr lang="en-US" dirty="0"/>
                  <a:t>:</a:t>
                </a:r>
              </a:p>
              <a:p>
                <a:pPr marL="11430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3</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3</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3</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sub>
                              </m:sSub>
                            </m:den>
                          </m:f>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sub>
                              </m:sSub>
                            </m:den>
                          </m:f>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𝑜</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sub>
                          </m:sSub>
                        </m:den>
                      </m:f>
                      <m:r>
                        <a:rPr lang="en-US" i="1">
                          <a:latin typeface="Cambria Math" panose="02040503050406030204" pitchFamily="18" charset="0"/>
                          <a:ea typeface="Cambria Math" panose="02040503050406030204" pitchFamily="18" charset="0"/>
                        </a:rPr>
                        <m:t>)</m:t>
                      </m:r>
                    </m:oMath>
                  </m:oMathPara>
                </a14:m>
                <a:endParaRPr lang="en-US" b="0" dirty="0"/>
              </a:p>
            </p:txBody>
          </p:sp>
        </mc:Choice>
        <mc:Fallback xmlns="">
          <p:sp>
            <p:nvSpPr>
              <p:cNvPr id="3" name="Text Placeholder 2">
                <a:extLst>
                  <a:ext uri="{FF2B5EF4-FFF2-40B4-BE49-F238E27FC236}">
                    <a16:creationId xmlns:a16="http://schemas.microsoft.com/office/drawing/2014/main" id="{A32DF1A9-5370-F928-E8F4-25A9FB9385E0}"/>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631489-8CF9-514E-1E66-58A1FCA285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67940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B7A0-E23B-3562-EC43-D5B6E77DF2D1}"/>
              </a:ext>
            </a:extLst>
          </p:cNvPr>
          <p:cNvSpPr>
            <a:spLocks noGrp="1"/>
          </p:cNvSpPr>
          <p:nvPr>
            <p:ph type="title"/>
          </p:nvPr>
        </p:nvSpPr>
        <p:spPr/>
        <p:txBody>
          <a:bodyPr>
            <a:normAutofit fontScale="90000"/>
          </a:bodyPr>
          <a:lstStyle/>
          <a:p>
            <a:r>
              <a:rPr lang="en-US" dirty="0" err="1"/>
              <a:t>Hàm</a:t>
            </a:r>
            <a:r>
              <a:rPr lang="en-US" dirty="0"/>
              <a:t> activation</a:t>
            </a:r>
          </a:p>
        </p:txBody>
      </p:sp>
      <p:sp>
        <p:nvSpPr>
          <p:cNvPr id="3" name="Text Placeholder 2">
            <a:extLst>
              <a:ext uri="{FF2B5EF4-FFF2-40B4-BE49-F238E27FC236}">
                <a16:creationId xmlns:a16="http://schemas.microsoft.com/office/drawing/2014/main" id="{DD81C6E3-FF18-C5DA-8940-DB03357922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406F5B-F1BC-1D89-5080-4E8D20EF25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1C158CC8-DEA8-8C94-CEA5-947E44B22ABB}"/>
              </a:ext>
            </a:extLst>
          </p:cNvPr>
          <p:cNvPicPr>
            <a:picLocks noChangeAspect="1"/>
          </p:cNvPicPr>
          <p:nvPr/>
        </p:nvPicPr>
        <p:blipFill>
          <a:blip r:embed="rId2"/>
          <a:stretch>
            <a:fillRect/>
          </a:stretch>
        </p:blipFill>
        <p:spPr>
          <a:xfrm>
            <a:off x="416209" y="1073009"/>
            <a:ext cx="8415287" cy="2997481"/>
          </a:xfrm>
          <a:prstGeom prst="rect">
            <a:avLst/>
          </a:prstGeom>
        </p:spPr>
      </p:pic>
    </p:spTree>
    <p:extLst>
      <p:ext uri="{BB962C8B-B14F-4D97-AF65-F5344CB8AC3E}">
        <p14:creationId xmlns:p14="http://schemas.microsoft.com/office/powerpoint/2010/main" val="775792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Vanishing/exploding gradient</a:t>
            </a:r>
          </a:p>
        </p:txBody>
      </p:sp>
      <p:sp>
        <p:nvSpPr>
          <p:cNvPr id="3" name="Content Placeholder 2"/>
          <p:cNvSpPr>
            <a:spLocks noGrp="1"/>
          </p:cNvSpPr>
          <p:nvPr>
            <p:ph idx="1"/>
          </p:nvPr>
        </p:nvSpPr>
        <p:spPr/>
        <p:txBody>
          <a:bodyPr/>
          <a:lstStyle/>
          <a:p>
            <a:r>
              <a:rPr lang="en-US" dirty="0" err="1"/>
              <a:t>Thường</a:t>
            </a:r>
            <a:r>
              <a:rPr lang="en-US" dirty="0"/>
              <a:t> </a:t>
            </a:r>
            <a:r>
              <a:rPr lang="en-US" dirty="0" err="1"/>
              <a:t>xảy</a:t>
            </a:r>
            <a:r>
              <a:rPr lang="en-US" dirty="0"/>
              <a:t> </a:t>
            </a:r>
            <a:r>
              <a:rPr lang="en-US" dirty="0" err="1"/>
              <a:t>ra</a:t>
            </a:r>
            <a:r>
              <a:rPr lang="en-US" dirty="0"/>
              <a:t> ở RNN, do gradient </a:t>
            </a:r>
            <a:r>
              <a:rPr lang="en-US" dirty="0" err="1"/>
              <a:t>đi</a:t>
            </a:r>
            <a:r>
              <a:rPr lang="en-US" dirty="0"/>
              <a:t> </a:t>
            </a:r>
            <a:r>
              <a:rPr lang="en-US" dirty="0" err="1"/>
              <a:t>ngược</a:t>
            </a:r>
            <a:r>
              <a:rPr lang="en-US" dirty="0"/>
              <a:t> </a:t>
            </a:r>
            <a:r>
              <a:rPr lang="en-US" dirty="0" err="1"/>
              <a:t>lại</a:t>
            </a:r>
            <a:r>
              <a:rPr lang="en-US" dirty="0"/>
              <a:t> </a:t>
            </a:r>
            <a:r>
              <a:rPr lang="en-US" dirty="0" err="1"/>
              <a:t>chiều</a:t>
            </a:r>
            <a:r>
              <a:rPr lang="en-US" dirty="0"/>
              <a:t> </a:t>
            </a:r>
            <a:r>
              <a:rPr lang="en-US" dirty="0" err="1"/>
              <a:t>dài</a:t>
            </a:r>
            <a:r>
              <a:rPr lang="en-US" dirty="0"/>
              <a:t> </a:t>
            </a:r>
            <a:r>
              <a:rPr lang="en-US" dirty="0" err="1"/>
              <a:t>chuỗi</a:t>
            </a:r>
            <a:r>
              <a:rPr lang="en-US" dirty="0"/>
              <a:t> </a:t>
            </a:r>
            <a:r>
              <a:rPr lang="en-US" dirty="0" err="1"/>
              <a:t>dễ</a:t>
            </a:r>
            <a:r>
              <a:rPr lang="en-US" dirty="0"/>
              <a:t> </a:t>
            </a:r>
            <a:r>
              <a:rPr lang="en-US" dirty="0" err="1"/>
              <a:t>trở</a:t>
            </a:r>
            <a:r>
              <a:rPr lang="en-US" dirty="0"/>
              <a:t> </a:t>
            </a:r>
            <a:r>
              <a:rPr lang="en-US" dirty="0" err="1"/>
              <a:t>thành</a:t>
            </a:r>
            <a:r>
              <a:rPr lang="en-US" dirty="0"/>
              <a:t> </a:t>
            </a:r>
            <a:r>
              <a:rPr lang="en-US" dirty="0" err="1"/>
              <a:t>rất</a:t>
            </a:r>
            <a:r>
              <a:rPr lang="en-US" dirty="0"/>
              <a:t> </a:t>
            </a:r>
            <a:r>
              <a:rPr lang="en-US" dirty="0" err="1"/>
              <a:t>nhỏ</a:t>
            </a:r>
            <a:r>
              <a:rPr lang="en-US" dirty="0"/>
              <a:t> (vanishing) </a:t>
            </a:r>
            <a:r>
              <a:rPr lang="en-US" dirty="0" err="1"/>
              <a:t>hoặc</a:t>
            </a:r>
            <a:r>
              <a:rPr lang="en-US" dirty="0"/>
              <a:t> </a:t>
            </a:r>
            <a:r>
              <a:rPr lang="en-US" dirty="0" err="1"/>
              <a:t>rất</a:t>
            </a:r>
            <a:r>
              <a:rPr lang="en-US" dirty="0"/>
              <a:t> </a:t>
            </a:r>
            <a:r>
              <a:rPr lang="en-US" dirty="0" err="1"/>
              <a:t>lớn</a:t>
            </a:r>
            <a:r>
              <a:rPr lang="en-US" dirty="0"/>
              <a:t> (exploding)</a:t>
            </a:r>
          </a:p>
          <a:p>
            <a:r>
              <a:rPr lang="en-US" dirty="0"/>
              <a:t>Gradient clipping: </a:t>
            </a:r>
            <a:r>
              <a:rPr lang="en-US" dirty="0" err="1"/>
              <a:t>giải</a:t>
            </a:r>
            <a:r>
              <a:rPr lang="en-US" dirty="0"/>
              <a:t> </a:t>
            </a:r>
            <a:r>
              <a:rPr lang="en-US" dirty="0" err="1"/>
              <a:t>quyết</a:t>
            </a:r>
            <a:r>
              <a:rPr lang="en-US" dirty="0"/>
              <a:t> </a:t>
            </a:r>
            <a:r>
              <a:rPr lang="en-US" dirty="0" err="1"/>
              <a:t>tình</a:t>
            </a:r>
            <a:r>
              <a:rPr lang="en-US" dirty="0"/>
              <a:t> </a:t>
            </a:r>
            <a:r>
              <a:rPr lang="en-US" dirty="0" err="1"/>
              <a:t>trạng</a:t>
            </a:r>
            <a:r>
              <a:rPr lang="en-US" dirty="0"/>
              <a:t> exploding gradient, </a:t>
            </a:r>
            <a:r>
              <a:rPr lang="en-US" dirty="0" err="1"/>
              <a:t>bằng</a:t>
            </a:r>
            <a:r>
              <a:rPr lang="en-US" dirty="0"/>
              <a:t> </a:t>
            </a:r>
            <a:r>
              <a:rPr lang="en-US" dirty="0" err="1"/>
              <a:t>cách</a:t>
            </a:r>
            <a:r>
              <a:rPr lang="en-US" dirty="0"/>
              <a:t> </a:t>
            </a:r>
            <a:r>
              <a:rPr lang="en-US" dirty="0" err="1"/>
              <a:t>cắt</a:t>
            </a:r>
            <a:r>
              <a:rPr lang="en-US" dirty="0"/>
              <a:t> </a:t>
            </a:r>
            <a:r>
              <a:rPr lang="en-US" dirty="0" err="1"/>
              <a:t>cận</a:t>
            </a:r>
            <a:r>
              <a:rPr lang="en-US" dirty="0"/>
              <a:t> </a:t>
            </a:r>
            <a:r>
              <a:rPr lang="en-US" dirty="0" err="1"/>
              <a:t>trên</a:t>
            </a:r>
            <a:r>
              <a:rPr lang="en-US" dirty="0"/>
              <a:t> </a:t>
            </a:r>
            <a:r>
              <a:rPr lang="en-US" dirty="0" err="1"/>
              <a:t>của</a:t>
            </a:r>
            <a:r>
              <a:rPr lang="en-US" dirty="0"/>
              <a:t> </a:t>
            </a:r>
            <a:r>
              <a:rPr lang="en-US" dirty="0" err="1"/>
              <a:t>giá</a:t>
            </a:r>
            <a:r>
              <a:rPr lang="en-US" dirty="0"/>
              <a:t> </a:t>
            </a:r>
            <a:r>
              <a:rPr lang="en-US" dirty="0" err="1"/>
              <a:t>trị</a:t>
            </a:r>
            <a:r>
              <a:rPr lang="en-US" dirty="0"/>
              <a:t> gradient</a:t>
            </a:r>
          </a:p>
        </p:txBody>
      </p:sp>
      <p:pic>
        <p:nvPicPr>
          <p:cNvPr id="1026" name="Picture 2" descr="https://stanford.edu/~shervine/teaching/cs-230/illustrations/gradient-clipping-en.png?6c3de441dc56aad634dc1a91accb48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752" y="3000970"/>
            <a:ext cx="3586496" cy="153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796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C1B9-1D2C-FD02-8E6E-7BCFD9AD1C98}"/>
              </a:ext>
            </a:extLst>
          </p:cNvPr>
          <p:cNvSpPr>
            <a:spLocks noGrp="1"/>
          </p:cNvSpPr>
          <p:nvPr>
            <p:ph type="title"/>
          </p:nvPr>
        </p:nvSpPr>
        <p:spPr/>
        <p:txBody>
          <a:bodyPr>
            <a:normAutofit fontScale="90000"/>
          </a:bodyPr>
          <a:lstStyle/>
          <a:p>
            <a:r>
              <a:rPr lang="en-US" dirty="0"/>
              <a:t>Gradient clipping</a:t>
            </a:r>
          </a:p>
        </p:txBody>
      </p:sp>
      <p:sp>
        <p:nvSpPr>
          <p:cNvPr id="3" name="Content Placeholder 2">
            <a:extLst>
              <a:ext uri="{FF2B5EF4-FFF2-40B4-BE49-F238E27FC236}">
                <a16:creationId xmlns:a16="http://schemas.microsoft.com/office/drawing/2014/main" id="{3967E08C-1134-E963-8FBD-16A4EF32993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AC3A154-8E39-2AC4-94C5-745B6885E001}"/>
              </a:ext>
            </a:extLst>
          </p:cNvPr>
          <p:cNvSpPr>
            <a:spLocks noGrp="1"/>
          </p:cNvSpPr>
          <p:nvPr>
            <p:ph type="sldNum" sz="quarter" idx="12"/>
          </p:nvPr>
        </p:nvSpPr>
        <p:spPr/>
        <p:txBody>
          <a:bodyPr/>
          <a:lstStyle/>
          <a:p>
            <a:fld id="{78C31875-1EA5-4AD3-B064-1AA907AD2FEF}" type="slidenum">
              <a:rPr lang="en-US" smtClean="0"/>
              <a:t>20</a:t>
            </a:fld>
            <a:endParaRPr lang="en-US"/>
          </a:p>
        </p:txBody>
      </p:sp>
    </p:spTree>
    <p:extLst>
      <p:ext uri="{BB962C8B-B14F-4D97-AF65-F5344CB8AC3E}">
        <p14:creationId xmlns:p14="http://schemas.microsoft.com/office/powerpoint/2010/main" val="1288271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3</a:t>
            </a:r>
            <a:r>
              <a:rPr lang="vi-VN" dirty="0"/>
              <a:t>: </a:t>
            </a:r>
            <a:r>
              <a:rPr lang="en-US" dirty="0" err="1"/>
              <a:t>Các</a:t>
            </a:r>
            <a:r>
              <a:rPr lang="en-US" dirty="0"/>
              <a:t> </a:t>
            </a:r>
            <a:r>
              <a:rPr lang="en-US" dirty="0" err="1"/>
              <a:t>mô</a:t>
            </a:r>
            <a:r>
              <a:rPr lang="en-US" dirty="0"/>
              <a:t> </a:t>
            </a:r>
            <a:r>
              <a:rPr lang="en-US" dirty="0" err="1"/>
              <a:t>hình</a:t>
            </a:r>
            <a:r>
              <a:rPr lang="en-US" dirty="0"/>
              <a:t> RNN </a:t>
            </a:r>
            <a:r>
              <a:rPr lang="en-US" dirty="0" err="1"/>
              <a:t>hiện</a:t>
            </a:r>
            <a:r>
              <a:rPr lang="en-US" dirty="0"/>
              <a:t> </a:t>
            </a:r>
            <a:r>
              <a:rPr lang="en-US" dirty="0" err="1"/>
              <a:t>đại</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032195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vấn</a:t>
            </a:r>
            <a:r>
              <a:rPr lang="en-US" dirty="0"/>
              <a:t> </a:t>
            </a:r>
            <a:r>
              <a:rPr lang="en-US" dirty="0" err="1"/>
              <a:t>đề</a:t>
            </a:r>
            <a:r>
              <a:rPr lang="en-US" dirty="0"/>
              <a:t> </a:t>
            </a:r>
            <a:r>
              <a:rPr lang="en-US" dirty="0" err="1"/>
              <a:t>với</a:t>
            </a:r>
            <a:r>
              <a:rPr lang="en-US" dirty="0"/>
              <a:t> RNN</a:t>
            </a:r>
          </a:p>
        </p:txBody>
      </p:sp>
      <p:sp>
        <p:nvSpPr>
          <p:cNvPr id="3" name="Content Placeholder 2"/>
          <p:cNvSpPr>
            <a:spLocks noGrp="1"/>
          </p:cNvSpPr>
          <p:nvPr>
            <p:ph type="body" idx="1"/>
          </p:nvPr>
        </p:nvSpPr>
        <p:spPr/>
        <p:txBody>
          <a:bodyPr/>
          <a:lstStyle/>
          <a:p>
            <a:r>
              <a:rPr lang="en-US" dirty="0" err="1"/>
              <a:t>Có</a:t>
            </a:r>
            <a:r>
              <a:rPr lang="en-US" dirty="0"/>
              <a:t> </a:t>
            </a:r>
            <a:r>
              <a:rPr lang="en-US" dirty="0" err="1"/>
              <a:t>những</a:t>
            </a:r>
            <a:r>
              <a:rPr lang="en-US" dirty="0"/>
              <a:t> </a:t>
            </a:r>
            <a:r>
              <a:rPr lang="en-US" dirty="0" err="1"/>
              <a:t>chuỗi</a:t>
            </a:r>
            <a:r>
              <a:rPr lang="en-US" dirty="0"/>
              <a:t> </a:t>
            </a:r>
            <a:r>
              <a:rPr lang="en-US" dirty="0" err="1"/>
              <a:t>mà</a:t>
            </a:r>
            <a:r>
              <a:rPr lang="en-US" dirty="0"/>
              <a:t> </a:t>
            </a:r>
            <a:r>
              <a:rPr lang="en-US" dirty="0" err="1"/>
              <a:t>phần</a:t>
            </a:r>
            <a:r>
              <a:rPr lang="en-US" dirty="0"/>
              <a:t> </a:t>
            </a:r>
            <a:r>
              <a:rPr lang="en-US" dirty="0" err="1"/>
              <a:t>đầu</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dự</a:t>
            </a:r>
            <a:r>
              <a:rPr lang="en-US" dirty="0"/>
              <a:t> </a:t>
            </a:r>
            <a:r>
              <a:rPr lang="en-US" dirty="0" err="1"/>
              <a:t>đoán</a:t>
            </a:r>
            <a:r>
              <a:rPr lang="en-US" dirty="0"/>
              <a:t> </a:t>
            </a:r>
            <a:r>
              <a:rPr lang="en-US" dirty="0" err="1"/>
              <a:t>cả</a:t>
            </a:r>
            <a:r>
              <a:rPr lang="en-US" dirty="0"/>
              <a:t> </a:t>
            </a:r>
            <a:r>
              <a:rPr lang="en-US" dirty="0" err="1"/>
              <a:t>chuỗi</a:t>
            </a:r>
            <a:r>
              <a:rPr lang="en-US" dirty="0"/>
              <a:t>, </a:t>
            </a:r>
            <a:r>
              <a:rPr lang="en-US" dirty="0" err="1"/>
              <a:t>dẫn</a:t>
            </a:r>
            <a:r>
              <a:rPr lang="en-US" dirty="0"/>
              <a:t> </a:t>
            </a:r>
            <a:r>
              <a:rPr lang="en-US" dirty="0" err="1"/>
              <a:t>đến</a:t>
            </a:r>
            <a:r>
              <a:rPr lang="en-US" dirty="0"/>
              <a:t> ý </a:t>
            </a:r>
            <a:r>
              <a:rPr lang="en-US" dirty="0" err="1"/>
              <a:t>tưởng</a:t>
            </a:r>
            <a:r>
              <a:rPr lang="en-US" dirty="0"/>
              <a:t> </a:t>
            </a:r>
            <a:r>
              <a:rPr lang="en-US" dirty="0" err="1"/>
              <a:t>một</a:t>
            </a:r>
            <a:r>
              <a:rPr lang="en-US" dirty="0"/>
              <a:t> memory cell </a:t>
            </a:r>
            <a:r>
              <a:rPr lang="en-US" dirty="0" err="1"/>
              <a:t>được</a:t>
            </a:r>
            <a:r>
              <a:rPr lang="en-US" dirty="0"/>
              <a:t> </a:t>
            </a:r>
            <a:r>
              <a:rPr lang="en-US" dirty="0" err="1"/>
              <a:t>áp</a:t>
            </a:r>
            <a:r>
              <a:rPr lang="en-US" dirty="0"/>
              <a:t> </a:t>
            </a:r>
            <a:r>
              <a:rPr lang="en-US" dirty="0" err="1"/>
              <a:t>dụng</a:t>
            </a:r>
            <a:r>
              <a:rPr lang="en-US" dirty="0"/>
              <a:t> </a:t>
            </a:r>
            <a:r>
              <a:rPr lang="en-US" dirty="0" err="1"/>
              <a:t>để</a:t>
            </a:r>
            <a:r>
              <a:rPr lang="en-US" dirty="0"/>
              <a:t> </a:t>
            </a:r>
            <a:r>
              <a:rPr lang="en-US" dirty="0" err="1"/>
              <a:t>ghi</a:t>
            </a:r>
            <a:r>
              <a:rPr lang="en-US" dirty="0"/>
              <a:t> </a:t>
            </a:r>
            <a:r>
              <a:rPr lang="en-US" dirty="0" err="1"/>
              <a:t>nhớ</a:t>
            </a:r>
            <a:r>
              <a:rPr lang="en-US" dirty="0"/>
              <a:t> </a:t>
            </a:r>
            <a:r>
              <a:rPr lang="en-US" dirty="0" err="1"/>
              <a:t>những</a:t>
            </a:r>
            <a:r>
              <a:rPr lang="en-US" dirty="0"/>
              <a:t> </a:t>
            </a:r>
            <a:r>
              <a:rPr lang="en-US" dirty="0" err="1"/>
              <a:t>phần</a:t>
            </a:r>
            <a:r>
              <a:rPr lang="en-US" dirty="0"/>
              <a:t> </a:t>
            </a:r>
            <a:r>
              <a:rPr lang="en-US" dirty="0" err="1"/>
              <a:t>tử</a:t>
            </a:r>
            <a:r>
              <a:rPr lang="en-US" dirty="0"/>
              <a:t> </a:t>
            </a:r>
            <a:r>
              <a:rPr lang="en-US" dirty="0" err="1"/>
              <a:t>xảy</a:t>
            </a:r>
            <a:r>
              <a:rPr lang="en-US" dirty="0"/>
              <a:t> </a:t>
            </a:r>
            <a:r>
              <a:rPr lang="en-US" dirty="0" err="1"/>
              <a:t>ra</a:t>
            </a:r>
            <a:r>
              <a:rPr lang="en-US" dirty="0"/>
              <a:t> </a:t>
            </a:r>
            <a:r>
              <a:rPr lang="en-US" dirty="0" err="1"/>
              <a:t>từ</a:t>
            </a:r>
            <a:r>
              <a:rPr lang="en-US" dirty="0"/>
              <a:t> </a:t>
            </a:r>
            <a:r>
              <a:rPr lang="en-US" dirty="0" err="1"/>
              <a:t>lâu</a:t>
            </a:r>
            <a:r>
              <a:rPr lang="en-US" dirty="0"/>
              <a:t>.</a:t>
            </a:r>
          </a:p>
          <a:p>
            <a:r>
              <a:rPr lang="en-US" dirty="0" err="1"/>
              <a:t>Có</a:t>
            </a:r>
            <a:r>
              <a:rPr lang="en-US" dirty="0"/>
              <a:t> </a:t>
            </a:r>
            <a:r>
              <a:rPr lang="en-US" dirty="0" err="1"/>
              <a:t>những</a:t>
            </a:r>
            <a:r>
              <a:rPr lang="en-US" dirty="0"/>
              <a:t> </a:t>
            </a:r>
            <a:r>
              <a:rPr lang="en-US" dirty="0" err="1"/>
              <a:t>phần</a:t>
            </a:r>
            <a:r>
              <a:rPr lang="en-US" dirty="0"/>
              <a:t> </a:t>
            </a:r>
            <a:r>
              <a:rPr lang="en-US" dirty="0" err="1"/>
              <a:t>tử</a:t>
            </a:r>
            <a:r>
              <a:rPr lang="en-US" dirty="0"/>
              <a:t> </a:t>
            </a:r>
            <a:r>
              <a:rPr lang="en-US" dirty="0" err="1"/>
              <a:t>không</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dự</a:t>
            </a:r>
            <a:r>
              <a:rPr lang="en-US" dirty="0"/>
              <a:t> </a:t>
            </a:r>
            <a:r>
              <a:rPr lang="en-US" dirty="0" err="1"/>
              <a:t>đoán</a:t>
            </a:r>
            <a:r>
              <a:rPr lang="en-US" dirty="0"/>
              <a:t> </a:t>
            </a:r>
            <a:r>
              <a:rPr lang="en-US" dirty="0" err="1"/>
              <a:t>chuỗi</a:t>
            </a:r>
            <a:r>
              <a:rPr lang="en-US" dirty="0"/>
              <a:t>, </a:t>
            </a:r>
            <a:r>
              <a:rPr lang="en-US" dirty="0" err="1"/>
              <a:t>và</a:t>
            </a:r>
            <a:r>
              <a:rPr lang="en-US" dirty="0"/>
              <a:t> </a:t>
            </a:r>
            <a:r>
              <a:rPr lang="en-US" dirty="0" err="1"/>
              <a:t>cần</a:t>
            </a:r>
            <a:r>
              <a:rPr lang="en-US" dirty="0"/>
              <a:t> </a:t>
            </a:r>
            <a:r>
              <a:rPr lang="en-US" dirty="0" err="1"/>
              <a:t>phải</a:t>
            </a:r>
            <a:r>
              <a:rPr lang="en-US" dirty="0"/>
              <a:t> </a:t>
            </a:r>
            <a:r>
              <a:rPr lang="en-US" dirty="0" err="1"/>
              <a:t>bỏ</a:t>
            </a:r>
            <a:r>
              <a:rPr lang="en-US" dirty="0"/>
              <a:t> qua </a:t>
            </a:r>
            <a:r>
              <a:rPr lang="en-US" dirty="0" err="1"/>
              <a:t>những</a:t>
            </a:r>
            <a:r>
              <a:rPr lang="en-US" dirty="0"/>
              <a:t> </a:t>
            </a:r>
            <a:r>
              <a:rPr lang="en-US" dirty="0" err="1"/>
              <a:t>phần</a:t>
            </a:r>
            <a:r>
              <a:rPr lang="en-US" dirty="0"/>
              <a:t> </a:t>
            </a:r>
            <a:r>
              <a:rPr lang="en-US" dirty="0" err="1"/>
              <a:t>này</a:t>
            </a:r>
            <a:r>
              <a:rPr lang="en-US" dirty="0"/>
              <a:t>.</a:t>
            </a:r>
          </a:p>
          <a:p>
            <a:r>
              <a:rPr lang="en-US" dirty="0" err="1"/>
              <a:t>Khi</a:t>
            </a:r>
            <a:r>
              <a:rPr lang="en-US" dirty="0"/>
              <a:t> </a:t>
            </a:r>
            <a:r>
              <a:rPr lang="en-US" dirty="0" err="1"/>
              <a:t>chuỗi</a:t>
            </a:r>
            <a:r>
              <a:rPr lang="en-US" dirty="0"/>
              <a:t> </a:t>
            </a:r>
            <a:r>
              <a:rPr lang="en-US" dirty="0" err="1"/>
              <a:t>chuyển</a:t>
            </a:r>
            <a:r>
              <a:rPr lang="en-US" dirty="0"/>
              <a:t> </a:t>
            </a:r>
            <a:r>
              <a:rPr lang="en-US" dirty="0" err="1"/>
              <a:t>xu</a:t>
            </a:r>
            <a:r>
              <a:rPr lang="en-US" dirty="0"/>
              <a:t> </a:t>
            </a:r>
            <a:r>
              <a:rPr lang="en-US" dirty="0" err="1"/>
              <a:t>hướng</a:t>
            </a:r>
            <a:r>
              <a:rPr lang="en-US" dirty="0"/>
              <a:t>, </a:t>
            </a:r>
            <a:r>
              <a:rPr lang="en-US" dirty="0" err="1"/>
              <a:t>ví</a:t>
            </a:r>
            <a:r>
              <a:rPr lang="en-US" dirty="0"/>
              <a:t> </a:t>
            </a:r>
            <a:r>
              <a:rPr lang="en-US" dirty="0" err="1"/>
              <a:t>dụ</a:t>
            </a:r>
            <a:r>
              <a:rPr lang="en-US" dirty="0"/>
              <a:t> </a:t>
            </a:r>
            <a:r>
              <a:rPr lang="en-US" dirty="0" err="1"/>
              <a:t>như</a:t>
            </a:r>
            <a:r>
              <a:rPr lang="en-US" dirty="0"/>
              <a:t> </a:t>
            </a:r>
            <a:r>
              <a:rPr lang="en-US" dirty="0" err="1"/>
              <a:t>thị</a:t>
            </a:r>
            <a:r>
              <a:rPr lang="en-US" dirty="0"/>
              <a:t> </a:t>
            </a:r>
            <a:r>
              <a:rPr lang="en-US" dirty="0" err="1"/>
              <a:t>trường</a:t>
            </a:r>
            <a:r>
              <a:rPr lang="en-US" dirty="0"/>
              <a:t> </a:t>
            </a:r>
            <a:r>
              <a:rPr lang="en-US" dirty="0" err="1"/>
              <a:t>bò</a:t>
            </a:r>
            <a:r>
              <a:rPr lang="en-US" dirty="0"/>
              <a:t> </a:t>
            </a:r>
            <a:r>
              <a:rPr lang="en-US" dirty="0" err="1"/>
              <a:t>tót</a:t>
            </a:r>
            <a:r>
              <a:rPr lang="en-US" dirty="0"/>
              <a:t> </a:t>
            </a:r>
            <a:r>
              <a:rPr lang="en-US" dirty="0" err="1"/>
              <a:t>chuyển</a:t>
            </a:r>
            <a:r>
              <a:rPr lang="en-US" dirty="0"/>
              <a:t> sang </a:t>
            </a:r>
            <a:r>
              <a:rPr lang="en-US" dirty="0" err="1"/>
              <a:t>thị</a:t>
            </a:r>
            <a:r>
              <a:rPr lang="en-US" dirty="0"/>
              <a:t> </a:t>
            </a:r>
            <a:r>
              <a:rPr lang="en-US" dirty="0" err="1"/>
              <a:t>trường</a:t>
            </a:r>
            <a:r>
              <a:rPr lang="en-US" dirty="0"/>
              <a:t> </a:t>
            </a:r>
            <a:r>
              <a:rPr lang="en-US" dirty="0" err="1"/>
              <a:t>gấu</a:t>
            </a:r>
            <a:r>
              <a:rPr lang="en-US" dirty="0"/>
              <a:t>, </a:t>
            </a:r>
            <a:r>
              <a:rPr lang="en-US" dirty="0" err="1"/>
              <a:t>thì</a:t>
            </a:r>
            <a:r>
              <a:rPr lang="en-US" dirty="0"/>
              <a:t> </a:t>
            </a:r>
            <a:r>
              <a:rPr lang="en-US" dirty="0" err="1"/>
              <a:t>cần</a:t>
            </a:r>
            <a:r>
              <a:rPr lang="en-US" dirty="0"/>
              <a:t> </a:t>
            </a:r>
            <a:r>
              <a:rPr lang="en-US" dirty="0" err="1"/>
              <a:t>một</a:t>
            </a:r>
            <a:r>
              <a:rPr lang="en-US" dirty="0"/>
              <a:t> </a:t>
            </a:r>
            <a:r>
              <a:rPr lang="en-US" dirty="0" err="1"/>
              <a:t>dấu</a:t>
            </a:r>
            <a:r>
              <a:rPr lang="en-US" dirty="0"/>
              <a:t> </a:t>
            </a:r>
            <a:r>
              <a:rPr lang="en-US" dirty="0" err="1"/>
              <a:t>hiệu</a:t>
            </a:r>
            <a:r>
              <a:rPr lang="en-US" dirty="0"/>
              <a:t> </a:t>
            </a:r>
            <a:r>
              <a:rPr lang="en-US" dirty="0" err="1"/>
              <a:t>để</a:t>
            </a:r>
            <a:r>
              <a:rPr lang="en-US" dirty="0"/>
              <a:t> reset </a:t>
            </a:r>
            <a:r>
              <a:rPr lang="en-US" dirty="0" err="1"/>
              <a:t>trạng</a:t>
            </a:r>
            <a:r>
              <a:rPr lang="en-US" dirty="0"/>
              <a:t> </a:t>
            </a:r>
            <a:r>
              <a:rPr lang="en-US" dirty="0" err="1"/>
              <a:t>thái</a:t>
            </a:r>
            <a:r>
              <a:rPr lang="en-US" dirty="0"/>
              <a:t> </a:t>
            </a:r>
            <a:r>
              <a:rPr lang="en-US" dirty="0" err="1"/>
              <a:t>của</a:t>
            </a:r>
            <a:r>
              <a:rPr lang="en-US" dirty="0"/>
              <a:t> </a:t>
            </a:r>
            <a:r>
              <a:rPr lang="en-US" dirty="0" err="1"/>
              <a:t>mô</a:t>
            </a:r>
            <a:r>
              <a:rPr lang="en-US" dirty="0"/>
              <a:t> </a:t>
            </a:r>
            <a:r>
              <a:rPr lang="en-US" dirty="0" err="1"/>
              <a:t>hình</a:t>
            </a:r>
            <a:endParaRPr lang="en-US" dirty="0"/>
          </a:p>
        </p:txBody>
      </p:sp>
    </p:spTree>
    <p:extLst>
      <p:ext uri="{BB962C8B-B14F-4D97-AF65-F5344CB8AC3E}">
        <p14:creationId xmlns:p14="http://schemas.microsoft.com/office/powerpoint/2010/main" val="347873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Gate Hidden State (GRU)</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4E21F0D-3F9E-6A5E-A91C-0CCA381B7DBD}"/>
                  </a:ext>
                </a:extLst>
              </p:cNvPr>
              <p:cNvSpPr>
                <a:spLocks noGrp="1"/>
              </p:cNvSpPr>
              <p:nvPr>
                <p:ph type="body" idx="1"/>
              </p:nvPr>
            </p:nvSpPr>
            <p:spPr/>
            <p:txBody>
              <a:bodyPr>
                <a:normAutofit fontScale="85000" lnSpcReduction="10000"/>
              </a:bodyPr>
              <a:lstStyle/>
              <a:p>
                <a:pPr marL="128588" indent="-128588">
                  <a:buFont typeface="Arial" panose="020B0604020202020204" pitchFamily="34" charset="0"/>
                  <a:buChar char="•"/>
                </a:pPr>
                <a:r>
                  <a:rPr lang="en-US" sz="1800" dirty="0"/>
                  <a:t>Khác </a:t>
                </a:r>
                <a:r>
                  <a:rPr lang="en-US" sz="1800" dirty="0" err="1"/>
                  <a:t>biệt</a:t>
                </a:r>
                <a:r>
                  <a:rPr lang="en-US" sz="1800" dirty="0"/>
                  <a:t> </a:t>
                </a:r>
                <a:r>
                  <a:rPr lang="en-US" sz="1800" dirty="0" err="1"/>
                  <a:t>giữa</a:t>
                </a:r>
                <a:r>
                  <a:rPr lang="en-US" sz="1800" dirty="0"/>
                  <a:t> RNN </a:t>
                </a:r>
                <a:r>
                  <a:rPr lang="en-US" sz="1800" dirty="0" err="1"/>
                  <a:t>và</a:t>
                </a:r>
                <a:r>
                  <a:rPr lang="en-US" sz="1800" dirty="0"/>
                  <a:t> GRU </a:t>
                </a:r>
                <a:r>
                  <a:rPr lang="en-US" sz="1800" dirty="0" err="1"/>
                  <a:t>là</a:t>
                </a:r>
                <a:r>
                  <a:rPr lang="en-US" sz="1800" dirty="0"/>
                  <a:t> GRU </a:t>
                </a:r>
                <a:r>
                  <a:rPr lang="en-US" sz="1800" dirty="0" err="1"/>
                  <a:t>hỗ</a:t>
                </a:r>
                <a:r>
                  <a:rPr lang="en-US" sz="1800" dirty="0"/>
                  <a:t> </a:t>
                </a:r>
                <a:r>
                  <a:rPr lang="en-US" sz="1800" dirty="0" err="1"/>
                  <a:t>trợ</a:t>
                </a:r>
                <a:r>
                  <a:rPr lang="en-US" sz="1800" dirty="0"/>
                  <a:t> </a:t>
                </a:r>
                <a:r>
                  <a:rPr lang="en-US" sz="1800" dirty="0" err="1"/>
                  <a:t>cổng</a:t>
                </a:r>
                <a:r>
                  <a:rPr lang="en-US" sz="1800" dirty="0"/>
                  <a:t> (gate) ở </a:t>
                </a:r>
                <a:r>
                  <a:rPr lang="en-US" sz="1800" dirty="0" err="1"/>
                  <a:t>bên</a:t>
                </a:r>
                <a:r>
                  <a:rPr lang="en-US" sz="1800" dirty="0"/>
                  <a:t> </a:t>
                </a:r>
                <a:r>
                  <a:rPr lang="en-US" sz="1800" dirty="0" err="1"/>
                  <a:t>trong</a:t>
                </a:r>
                <a:r>
                  <a:rPr lang="en-US" sz="1800" dirty="0"/>
                  <a:t> </a:t>
                </a:r>
                <a:r>
                  <a:rPr lang="en-US" sz="1800" dirty="0" err="1"/>
                  <a:t>mô</a:t>
                </a:r>
                <a:r>
                  <a:rPr lang="en-US" sz="1800" dirty="0"/>
                  <a:t> </a:t>
                </a:r>
                <a:r>
                  <a:rPr lang="en-US" sz="1800" dirty="0" err="1"/>
                  <a:t>hình</a:t>
                </a:r>
                <a:endParaRPr lang="en-US" sz="1800" dirty="0"/>
              </a:p>
              <a:p>
                <a:pPr marL="128588" indent="-128588">
                  <a:buFont typeface="Arial" panose="020B0604020202020204" pitchFamily="34" charset="0"/>
                  <a:buChar char="•"/>
                </a:pPr>
                <a:r>
                  <a:rPr lang="en-US" sz="1800" dirty="0"/>
                  <a:t>Hai </a:t>
                </a:r>
                <a:r>
                  <a:rPr lang="en-US" sz="1800" dirty="0" err="1"/>
                  <a:t>cổng</a:t>
                </a:r>
                <a:r>
                  <a:rPr lang="en-US" sz="1800" dirty="0"/>
                  <a:t> </a:t>
                </a:r>
                <a:r>
                  <a:rPr lang="en-US" sz="1800" dirty="0" err="1"/>
                  <a:t>trong</a:t>
                </a:r>
                <a:r>
                  <a:rPr lang="en-US" sz="1800" dirty="0"/>
                  <a:t> GRU </a:t>
                </a:r>
                <a:r>
                  <a:rPr lang="en-US" sz="1800" dirty="0" err="1"/>
                  <a:t>là</a:t>
                </a:r>
                <a:r>
                  <a:rPr lang="en-US" sz="1800" dirty="0"/>
                  <a:t> </a:t>
                </a:r>
                <a:r>
                  <a:rPr lang="en-US" sz="1800" dirty="0" err="1"/>
                  <a:t>cổng</a:t>
                </a:r>
                <a:r>
                  <a:rPr lang="en-US" sz="1800" dirty="0"/>
                  <a:t> reset </a:t>
                </a:r>
                <a:r>
                  <a:rPr lang="en-US" sz="1800" dirty="0" err="1"/>
                  <a:t>và</a:t>
                </a:r>
                <a:r>
                  <a:rPr lang="en-US" sz="1800" dirty="0"/>
                  <a:t> </a:t>
                </a:r>
                <a:r>
                  <a:rPr lang="en-US" sz="1800" dirty="0" err="1"/>
                  <a:t>cổng</a:t>
                </a:r>
                <a:r>
                  <a:rPr lang="en-US" sz="1800" dirty="0"/>
                  <a:t> update, </a:t>
                </a:r>
                <a:r>
                  <a:rPr lang="en-US" sz="1800" dirty="0" err="1"/>
                  <a:t>đầu</a:t>
                </a:r>
                <a:r>
                  <a:rPr lang="en-US" sz="1800" dirty="0"/>
                  <a:t> </a:t>
                </a:r>
                <a:r>
                  <a:rPr lang="en-US" sz="1800" dirty="0" err="1"/>
                  <a:t>ra</a:t>
                </a:r>
                <a:r>
                  <a:rPr lang="en-US" sz="1800" dirty="0"/>
                  <a:t> 2 </a:t>
                </a:r>
                <a:r>
                  <a:rPr lang="en-US" sz="1800" dirty="0" err="1"/>
                  <a:t>cổng</a:t>
                </a:r>
                <a:r>
                  <a:rPr lang="en-US" sz="1800" dirty="0"/>
                  <a:t> </a:t>
                </a:r>
                <a:r>
                  <a:rPr lang="en-US" sz="1800" dirty="0" err="1"/>
                  <a:t>này</a:t>
                </a:r>
                <a:r>
                  <a:rPr lang="en-US" sz="1800" dirty="0"/>
                  <a:t> </a:t>
                </a:r>
                <a:r>
                  <a:rPr lang="en-US" sz="1800" dirty="0" err="1"/>
                  <a:t>có</a:t>
                </a:r>
                <a:r>
                  <a:rPr lang="en-US" sz="1800" dirty="0"/>
                  <a:t> </a:t>
                </a:r>
                <a:r>
                  <a:rPr lang="en-US" sz="1800" dirty="0" err="1"/>
                  <a:t>giá</a:t>
                </a:r>
                <a:r>
                  <a:rPr lang="en-US" sz="1800" dirty="0"/>
                  <a:t> </a:t>
                </a:r>
                <a:r>
                  <a:rPr lang="en-US" sz="1800" dirty="0" err="1"/>
                  <a:t>trị</a:t>
                </a:r>
                <a:r>
                  <a:rPr lang="en-US" sz="1800" dirty="0"/>
                  <a:t> </a:t>
                </a:r>
                <a:r>
                  <a:rPr lang="en-US" sz="1800" dirty="0" err="1"/>
                  <a:t>trong</a:t>
                </a:r>
                <a:r>
                  <a:rPr lang="en-US" sz="1800" dirty="0"/>
                  <a:t> </a:t>
                </a:r>
                <a:r>
                  <a:rPr lang="en-US" sz="1800" dirty="0" err="1"/>
                  <a:t>khoảng</a:t>
                </a:r>
                <a:r>
                  <a:rPr lang="en-US" sz="1800" dirty="0"/>
                  <a:t> (0,1).</a:t>
                </a:r>
              </a:p>
              <a:p>
                <a:pPr marL="128588" indent="-128588">
                  <a:buFont typeface="Arial" panose="020B0604020202020204" pitchFamily="34" charset="0"/>
                  <a:buChar char="•"/>
                </a:pPr>
                <a:endParaRPr lang="en-US" sz="1800" dirty="0"/>
              </a:p>
              <a:p>
                <a:pPr marL="128588" indent="-128588">
                  <a:buFont typeface="Arial" panose="020B0604020202020204" pitchFamily="34" charset="0"/>
                  <a:buChar char="•"/>
                </a:pPr>
                <a:r>
                  <a:rPr lang="en-US" sz="1800" dirty="0" err="1"/>
                  <a:t>Cách</a:t>
                </a:r>
                <a:r>
                  <a:rPr lang="en-US" sz="1800" dirty="0"/>
                  <a:t> </a:t>
                </a:r>
                <a:r>
                  <a:rPr lang="en-US" sz="1800" dirty="0" err="1"/>
                  <a:t>tính</a:t>
                </a:r>
                <a:r>
                  <a:rPr lang="en-US" sz="1800" dirty="0"/>
                  <a:t> </a:t>
                </a:r>
                <a:r>
                  <a:rPr lang="en-US" sz="1800" dirty="0" err="1"/>
                  <a:t>đầu</a:t>
                </a:r>
                <a:r>
                  <a:rPr lang="en-US" sz="1800" dirty="0"/>
                  <a:t> </a:t>
                </a:r>
                <a:r>
                  <a:rPr lang="en-US" sz="1800" dirty="0" err="1"/>
                  <a:t>ra</a:t>
                </a:r>
                <a:r>
                  <a:rPr lang="en-US" sz="1800" dirty="0"/>
                  <a:t> </a:t>
                </a:r>
                <a:r>
                  <a:rPr lang="en-US" sz="1800" dirty="0" err="1"/>
                  <a:t>của</a:t>
                </a:r>
                <a:r>
                  <a:rPr lang="en-US" sz="1800" dirty="0"/>
                  <a:t> 2 </a:t>
                </a:r>
                <a:r>
                  <a:rPr lang="en-US" sz="1800" dirty="0" err="1"/>
                  <a:t>cổng</a:t>
                </a:r>
                <a:r>
                  <a:rPr lang="en-US" sz="1800" dirty="0"/>
                  <a:t> </a:t>
                </a:r>
                <a:r>
                  <a:rPr lang="en-US" sz="1800" dirty="0" err="1"/>
                  <a:t>được</a:t>
                </a:r>
                <a:r>
                  <a:rPr lang="en-US" sz="1800" dirty="0"/>
                  <a:t> </a:t>
                </a:r>
                <a:r>
                  <a:rPr lang="en-US" sz="1800" dirty="0" err="1"/>
                  <a:t>cho</a:t>
                </a:r>
                <a:r>
                  <a:rPr lang="en-US" sz="1800" dirty="0"/>
                  <a:t> </a:t>
                </a:r>
                <a:r>
                  <a:rPr lang="en-US" sz="1800" dirty="0" err="1"/>
                  <a:t>bởi</a:t>
                </a:r>
                <a:r>
                  <a:rPr lang="en-US" sz="1800" dirty="0"/>
                  <a:t> </a:t>
                </a:r>
                <a:r>
                  <a:rPr lang="en-US" sz="1800" dirty="0" err="1"/>
                  <a:t>công</a:t>
                </a:r>
                <a:r>
                  <a:rPr lang="en-US" sz="1800" dirty="0"/>
                  <a:t> </a:t>
                </a:r>
                <a:r>
                  <a:rPr lang="en-US" sz="1800" dirty="0" err="1"/>
                  <a:t>thức</a:t>
                </a:r>
                <a:r>
                  <a:rPr lang="en-US" sz="1800"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𝑋</m:t>
                          </m:r>
                        </m:e>
                        <m:sub>
                          <m:r>
                            <a:rPr lang="en-US" sz="1800" b="0" i="1" smtClean="0">
                              <a:latin typeface="Cambria Math" panose="02040503050406030204" pitchFamily="18" charset="0"/>
                              <a:ea typeface="Cambria Math" panose="02040503050406030204" pitchFamily="18" charset="0"/>
                            </a:rPr>
                            <m:t>𝑡</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𝑥𝑟</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h𝑟</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𝑟</m:t>
                          </m:r>
                        </m:sub>
                      </m:sSub>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𝑋</m:t>
                          </m:r>
                        </m:e>
                        <m:sub>
                          <m:r>
                            <a:rPr lang="en-US" sz="1800" b="0" i="1" smtClean="0">
                              <a:latin typeface="Cambria Math" panose="02040503050406030204" pitchFamily="18" charset="0"/>
                              <a:ea typeface="Cambria Math" panose="02040503050406030204" pitchFamily="18" charset="0"/>
                            </a:rPr>
                            <m:t>𝑡</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𝑥𝑧</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h𝑧</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𝑧</m:t>
                          </m:r>
                        </m:sub>
                      </m:sSub>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0" indent="0">
                  <a:buNone/>
                </a:pPr>
                <a:endParaRPr lang="en-US" dirty="0"/>
              </a:p>
              <a:p>
                <a:pPr marL="0" indent="0">
                  <a:buNone/>
                </a:pPr>
                <a:r>
                  <a:rPr lang="en-US" dirty="0" err="1"/>
                  <a:t>Với</a:t>
                </a:r>
                <a:r>
                  <a:rPr lang="en-US" dirty="0"/>
                  <a:t>:</a:t>
                </a:r>
              </a:p>
              <a:p>
                <a:pPr marL="742950" lvl="1" indent="-285750"/>
                <a:r>
                  <a:rPr lang="en-US" dirty="0"/>
                  <a:t>t </a:t>
                </a:r>
                <a:r>
                  <a:rPr lang="en-US" dirty="0" err="1"/>
                  <a:t>biểu</a:t>
                </a:r>
                <a:r>
                  <a:rPr lang="en-US" dirty="0"/>
                  <a:t> </a:t>
                </a:r>
                <a:r>
                  <a:rPr lang="en-US" dirty="0" err="1"/>
                  <a:t>thị</a:t>
                </a:r>
                <a:r>
                  <a:rPr lang="en-US" dirty="0"/>
                  <a:t> </a:t>
                </a:r>
                <a:r>
                  <a:rPr lang="en-US" dirty="0" err="1"/>
                  <a:t>thứ</a:t>
                </a:r>
                <a:r>
                  <a:rPr lang="en-US" dirty="0"/>
                  <a:t> </a:t>
                </a:r>
                <a:r>
                  <a:rPr lang="en-US" dirty="0" err="1"/>
                  <a:t>tự</a:t>
                </a:r>
                <a:r>
                  <a:rPr lang="en-US" dirty="0"/>
                  <a:t> </a:t>
                </a:r>
                <a:r>
                  <a:rPr lang="en-US" dirty="0" err="1"/>
                  <a:t>bước</a:t>
                </a:r>
                <a:endParaRPr lang="en-US" dirty="0"/>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𝑅</m:t>
                        </m:r>
                      </m:e>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up>
                    </m:sSup>
                  </m:oMath>
                </a14:m>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bước</a:t>
                </a:r>
                <a:r>
                  <a:rPr lang="en-US" dirty="0"/>
                  <a:t> t, n </a:t>
                </a:r>
                <a:r>
                  <a:rPr lang="en-US" dirty="0" err="1"/>
                  <a:t>là</a:t>
                </a:r>
                <a:r>
                  <a:rPr lang="en-US" dirty="0"/>
                  <a:t> </a:t>
                </a:r>
                <a:r>
                  <a:rPr lang="en-US" dirty="0" err="1"/>
                  <a:t>kích</a:t>
                </a:r>
                <a:r>
                  <a:rPr lang="en-US" dirty="0"/>
                  <a:t> </a:t>
                </a:r>
                <a:r>
                  <a:rPr lang="en-US" dirty="0" err="1"/>
                  <a:t>thước</a:t>
                </a:r>
                <a:r>
                  <a:rPr lang="en-US" dirty="0"/>
                  <a:t> minibatch, d </a:t>
                </a:r>
                <a:r>
                  <a:rPr lang="en-US" dirty="0" err="1"/>
                  <a:t>là</a:t>
                </a:r>
                <a:r>
                  <a:rPr lang="en-US" dirty="0"/>
                  <a:t> </a:t>
                </a:r>
                <a:r>
                  <a:rPr lang="en-US" dirty="0" err="1"/>
                  <a:t>kích</a:t>
                </a:r>
                <a:r>
                  <a:rPr lang="en-US" dirty="0"/>
                  <a:t> </a:t>
                </a:r>
                <a:r>
                  <a:rPr lang="en-US" dirty="0" err="1"/>
                  <a:t>thước</a:t>
                </a:r>
                <a:r>
                  <a:rPr lang="en-US" dirty="0"/>
                  <a:t> </a:t>
                </a:r>
                <a:r>
                  <a:rPr lang="en-US" dirty="0" err="1"/>
                  <a:t>đặc</a:t>
                </a:r>
                <a:r>
                  <a:rPr lang="en-US" dirty="0"/>
                  <a:t> </a:t>
                </a:r>
                <a:r>
                  <a:rPr lang="en-US" dirty="0" err="1"/>
                  <a:t>trưng</a:t>
                </a:r>
                <a:r>
                  <a:rPr lang="en-US" dirty="0"/>
                  <a:t> </a:t>
                </a:r>
                <a:r>
                  <a:rPr lang="en-US" dirty="0" err="1"/>
                  <a:t>đầu</a:t>
                </a:r>
                <a:r>
                  <a:rPr lang="en-US" dirty="0"/>
                  <a:t> </a:t>
                </a:r>
                <a:r>
                  <a:rPr lang="en-US" dirty="0" err="1"/>
                  <a:t>vào</a:t>
                </a:r>
                <a:r>
                  <a:rPr lang="en-US" dirty="0"/>
                  <a:t>.</a:t>
                </a:r>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a:t>
                </a:r>
                <a:r>
                  <a:rPr lang="en-US" dirty="0" err="1"/>
                  <a:t>trạng</a:t>
                </a:r>
                <a:r>
                  <a:rPr lang="en-US" dirty="0"/>
                  <a:t> </a:t>
                </a:r>
                <a:r>
                  <a:rPr lang="en-US" dirty="0" err="1"/>
                  <a:t>thái</a:t>
                </a:r>
                <a:r>
                  <a:rPr lang="en-US" dirty="0"/>
                  <a:t> </a:t>
                </a:r>
                <a:r>
                  <a:rPr lang="en-US" dirty="0" err="1"/>
                  <a:t>ẩn</a:t>
                </a:r>
                <a:r>
                  <a:rPr lang="en-US" dirty="0"/>
                  <a:t> ở </a:t>
                </a:r>
                <a:r>
                  <a:rPr lang="en-US" dirty="0" err="1"/>
                  <a:t>bước</a:t>
                </a:r>
                <a:r>
                  <a:rPr lang="en-US" dirty="0"/>
                  <a:t> </a:t>
                </a:r>
                <a:r>
                  <a:rPr lang="en-US" dirty="0" err="1"/>
                  <a:t>trước</a:t>
                </a:r>
                <a:r>
                  <a:rPr lang="en-US" dirty="0"/>
                  <a:t> </a:t>
                </a:r>
                <a:r>
                  <a:rPr lang="en-US" dirty="0" err="1"/>
                  <a:t>đó</a:t>
                </a:r>
                <a:r>
                  <a:rPr lang="en-US" dirty="0"/>
                  <a:t>, </a:t>
                </a:r>
                <a:r>
                  <a:rPr lang="en-US" dirty="0" err="1"/>
                  <a:t>với</a:t>
                </a:r>
                <a:r>
                  <a:rPr lang="en-US" dirty="0"/>
                  <a:t> h </a:t>
                </a:r>
                <a:r>
                  <a:rPr lang="en-US" dirty="0" err="1"/>
                  <a:t>là</a:t>
                </a:r>
                <a:r>
                  <a:rPr lang="en-US" dirty="0"/>
                  <a:t> </a:t>
                </a:r>
                <a:r>
                  <a:rPr lang="en-US" dirty="0" err="1"/>
                  <a:t>kích</a:t>
                </a:r>
                <a:r>
                  <a:rPr lang="en-US" dirty="0"/>
                  <a:t> </a:t>
                </a:r>
                <a:r>
                  <a:rPr lang="en-US" dirty="0" err="1"/>
                  <a:t>thước</a:t>
                </a:r>
                <a:r>
                  <a:rPr lang="en-US" dirty="0"/>
                  <a:t> vector </a:t>
                </a:r>
                <a:r>
                  <a:rPr lang="en-US" dirty="0" err="1"/>
                  <a:t>trạng</a:t>
                </a:r>
                <a:r>
                  <a:rPr lang="en-US" dirty="0"/>
                  <a:t> </a:t>
                </a:r>
                <a:r>
                  <a:rPr lang="en-US" dirty="0" err="1"/>
                  <a:t>thái</a:t>
                </a:r>
                <a:r>
                  <a:rPr lang="en-US" dirty="0"/>
                  <a:t> </a:t>
                </a:r>
                <a:r>
                  <a:rPr lang="en-US" dirty="0" err="1"/>
                  <a:t>ẩn</a:t>
                </a:r>
                <a:r>
                  <a:rPr lang="en-US" dirty="0"/>
                  <a:t>.</a:t>
                </a:r>
              </a:p>
              <a:p>
                <a:pPr marL="742950" lvl="1" indent="-285750"/>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sub>
                    </m:sSub>
                  </m:oMath>
                </a14:m>
                <a:r>
                  <a:rPr lang="en-US" sz="1400" dirty="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a:t>
                </a:r>
                <a:r>
                  <a:rPr lang="en-US" dirty="0" err="1"/>
                  <a:t>cổng</a:t>
                </a:r>
                <a:r>
                  <a:rPr lang="en-US" dirty="0"/>
                  <a:t> reset </a:t>
                </a:r>
                <a:r>
                  <a:rPr lang="en-US" dirty="0" err="1"/>
                  <a:t>và</a:t>
                </a:r>
                <a:r>
                  <a:rPr lang="en-US" dirty="0"/>
                  <a:t> </a:t>
                </a:r>
                <a:r>
                  <a:rPr lang="en-US" dirty="0" err="1"/>
                  <a:t>cổng</a:t>
                </a:r>
                <a:r>
                  <a:rPr lang="en-US" dirty="0"/>
                  <a:t> update.</a:t>
                </a:r>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𝑥𝑟</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𝑥𝑧</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bias.</a:t>
                </a:r>
              </a:p>
              <a:p>
                <a:pPr marL="0" indent="0">
                  <a:buNone/>
                </a:pPr>
                <a:endParaRPr lang="en-US" dirty="0"/>
              </a:p>
              <a:p>
                <a:pPr marL="11430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endParaRPr lang="en-US" dirty="0"/>
              </a:p>
            </p:txBody>
          </p:sp>
        </mc:Choice>
        <mc:Fallback xmlns="">
          <p:sp>
            <p:nvSpPr>
              <p:cNvPr id="3" name="Text Placeholder 2">
                <a:extLst>
                  <a:ext uri="{FF2B5EF4-FFF2-40B4-BE49-F238E27FC236}">
                    <a16:creationId xmlns:a16="http://schemas.microsoft.com/office/drawing/2014/main" id="{54E21F0D-3F9E-6A5E-A91C-0CCA381B7DBD}"/>
                  </a:ext>
                </a:extLst>
              </p:cNvPr>
              <p:cNvSpPr>
                <a:spLocks noGrp="1" noRot="1" noChangeAspect="1" noMove="1" noResize="1" noEditPoints="1" noAdjustHandles="1" noChangeArrowheads="1" noChangeShapeType="1" noTextEdit="1"/>
              </p:cNvSpPr>
              <p:nvPr>
                <p:ph type="body" idx="1"/>
              </p:nvPr>
            </p:nvSpPr>
            <p:spPr>
              <a:blipFill>
                <a:blip r:embed="rId3"/>
                <a:stretch>
                  <a:fillRect l="-50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941763" y="1263818"/>
            <a:ext cx="3114773" cy="2122884"/>
          </a:xfrm>
          <a:prstGeom prst="rect">
            <a:avLst/>
          </a:prstGeom>
        </p:spPr>
      </p:pic>
    </p:spTree>
    <p:extLst>
      <p:ext uri="{BB962C8B-B14F-4D97-AF65-F5344CB8AC3E}">
        <p14:creationId xmlns:p14="http://schemas.microsoft.com/office/powerpoint/2010/main" val="354887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Gate Hidden State (GRU)</a:t>
            </a:r>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r>
                  <a:rPr lang="en-US" dirty="0"/>
                  <a:t>Từ </a:t>
                </a:r>
                <a:r>
                  <a:rPr lang="en-US" dirty="0" err="1"/>
                  <a:t>cổng</a:t>
                </a:r>
                <a:r>
                  <a:rPr lang="en-US" dirty="0"/>
                  <a:t> reset </a:t>
                </a:r>
                <a:r>
                  <a:rPr lang="en-US" dirty="0" err="1"/>
                  <a:t>và</a:t>
                </a:r>
                <a:r>
                  <a:rPr lang="en-US" dirty="0"/>
                  <a:t> </a:t>
                </a:r>
                <a:r>
                  <a:rPr lang="en-US" dirty="0" err="1"/>
                  <a:t>cổng</a:t>
                </a:r>
                <a:r>
                  <a:rPr lang="en-US" dirty="0"/>
                  <a:t> update, </a:t>
                </a:r>
                <a:r>
                  <a:rPr lang="en-US" dirty="0" err="1"/>
                  <a:t>tính</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đề</a:t>
                </a:r>
                <a:r>
                  <a:rPr lang="en-US" dirty="0"/>
                  <a:t> </a:t>
                </a:r>
                <a:r>
                  <a:rPr lang="en-US" dirty="0" err="1"/>
                  <a:t>nghị</a:t>
                </a:r>
                <a:r>
                  <a:rPr lang="en-US" dirty="0"/>
                  <a:t> (candidate hidden state):</a:t>
                </a: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𝐻</m:t>
                              </m:r>
                            </m:e>
                          </m:acc>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𝑡𝑎𝑛h</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𝑋</m:t>
                          </m:r>
                        </m:e>
                        <m:sub>
                          <m:r>
                            <a:rPr lang="en-US" sz="1800" b="0" i="1" smtClean="0">
                              <a:latin typeface="Cambria Math" panose="02040503050406030204" pitchFamily="18" charset="0"/>
                              <a:ea typeface="Cambria Math" panose="02040503050406030204" pitchFamily="18" charset="0"/>
                            </a:rPr>
                            <m:t>𝑡</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𝑥h</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𝑅</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hh</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h</m:t>
                          </m:r>
                        </m:sub>
                      </m:sSub>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114300" indent="0">
                  <a:buNone/>
                </a:pPr>
                <a:r>
                  <a:rPr lang="en-US" dirty="0" err="1"/>
                  <a:t>Với</a:t>
                </a:r>
                <a:r>
                  <a:rPr lang="en-US" dirty="0"/>
                  <a:t>:</a:t>
                </a: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h</m:t>
                        </m:r>
                      </m:sub>
                    </m:sSub>
                    <m:r>
                      <a:rPr lang="en-US"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r>
                      <m:rPr>
                        <m:nor/>
                      </m:rPr>
                      <a:rPr lang="en-US" dirty="0"/>
                      <m:t> </m:t>
                    </m:r>
                    <m:r>
                      <m:rPr>
                        <m:nor/>
                      </m:rPr>
                      <a:rPr lang="en-US" dirty="0"/>
                      <m:t>v</m:t>
                    </m:r>
                    <m:r>
                      <m:rPr>
                        <m:nor/>
                      </m:rPr>
                      <a:rPr lang="en-US" dirty="0"/>
                      <m:t>à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hh</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r>
                      <m:rPr>
                        <m:nor/>
                      </m:rPr>
                      <a:rPr lang="en-US" dirty="0"/>
                      <m:t> </m:t>
                    </m:r>
                    <m:r>
                      <m:rPr>
                        <m:nor/>
                      </m:rPr>
                      <a:rPr lang="en-US" dirty="0" err="1"/>
                      <m:t>l</m:t>
                    </m:r>
                    <m:r>
                      <m:rPr>
                        <m:nor/>
                      </m:rPr>
                      <a:rPr lang="en-US" dirty="0" err="1"/>
                      <m:t>à </m:t>
                    </m:r>
                    <m:r>
                      <m:rPr>
                        <m:nor/>
                      </m:rPr>
                      <a:rPr lang="en-US" dirty="0"/>
                      <m:t>ma</m:t>
                    </m:r>
                    <m:r>
                      <m:rPr>
                        <m:nor/>
                      </m:rPr>
                      <a:rPr lang="en-US" dirty="0"/>
                      <m:t> </m:t>
                    </m:r>
                    <m:r>
                      <m:rPr>
                        <m:nor/>
                      </m:rPr>
                      <a:rPr lang="en-US" dirty="0" err="1"/>
                      <m:t>tr</m:t>
                    </m:r>
                    <m:r>
                      <m:rPr>
                        <m:nor/>
                      </m:rPr>
                      <a:rPr lang="en-US" dirty="0" err="1"/>
                      <m:t>ậ</m:t>
                    </m:r>
                    <m:r>
                      <m:rPr>
                        <m:nor/>
                      </m:rPr>
                      <a:rPr lang="en-US" dirty="0" err="1"/>
                      <m:t>n</m:t>
                    </m:r>
                    <m:r>
                      <m:rPr>
                        <m:nor/>
                      </m:rPr>
                      <a:rPr lang="en-US" dirty="0"/>
                      <m:t> </m:t>
                    </m:r>
                    <m:r>
                      <m:rPr>
                        <m:nor/>
                      </m:rPr>
                      <a:rPr lang="en-US" dirty="0" err="1"/>
                      <m:t>tr</m:t>
                    </m:r>
                    <m:r>
                      <m:rPr>
                        <m:nor/>
                      </m:rPr>
                      <a:rPr lang="en-US" dirty="0" err="1"/>
                      <m:t>ọ</m:t>
                    </m:r>
                    <m:r>
                      <m:rPr>
                        <m:nor/>
                      </m:rPr>
                      <a:rPr lang="en-US" dirty="0" err="1"/>
                      <m:t>ng</m:t>
                    </m:r>
                    <m:r>
                      <m:rPr>
                        <m:nor/>
                      </m:rPr>
                      <a:rPr lang="en-US" dirty="0"/>
                      <m:t> </m:t>
                    </m:r>
                    <m:r>
                      <m:rPr>
                        <m:nor/>
                      </m:rPr>
                      <a:rPr lang="en-US" dirty="0" err="1"/>
                      <m:t>s</m:t>
                    </m:r>
                    <m:r>
                      <m:rPr>
                        <m:nor/>
                      </m:rPr>
                      <a:rPr lang="en-US" dirty="0" err="1"/>
                      <m:t>ố, </m:t>
                    </m:r>
                    <m:r>
                      <m:rPr>
                        <m:nor/>
                      </m:rPr>
                      <a:rPr lang="en-US" dirty="0" err="1"/>
                      <m:t>v</m:t>
                    </m:r>
                    <m:r>
                      <m:rPr>
                        <m:nor/>
                      </m:rPr>
                      <a:rPr lang="en-US" dirty="0" err="1"/>
                      <m:t>à</m:t>
                    </m:r>
                    <m:r>
                      <a:rPr lang="en-US" b="0" i="1" dirty="0"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h</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sup>
                    </m:sSup>
                    <m:r>
                      <m:rPr>
                        <m:nor/>
                      </m:rPr>
                      <a:rPr lang="en-US" dirty="0"/>
                      <m:t> </m:t>
                    </m:r>
                    <m:r>
                      <m:rPr>
                        <m:nor/>
                      </m:rPr>
                      <a:rPr lang="en-US" dirty="0" err="1"/>
                      <m:t>l</m:t>
                    </m:r>
                    <m:r>
                      <m:rPr>
                        <m:nor/>
                      </m:rPr>
                      <a:rPr lang="en-US" dirty="0" err="1"/>
                      <m:t>à </m:t>
                    </m:r>
                    <m:r>
                      <m:rPr>
                        <m:nor/>
                      </m:rPr>
                      <a:rPr lang="en-US" dirty="0"/>
                      <m:t>bias</m:t>
                    </m:r>
                    <m:r>
                      <m:rPr>
                        <m:nor/>
                      </m:rPr>
                      <a:rPr lang="en-US" dirty="0"/>
                      <m:t>.</m:t>
                    </m:r>
                  </m:oMath>
                </a14:m>
                <a:endParaRPr lang="en-US" dirty="0"/>
              </a:p>
              <a:p>
                <a:pPr lvl="1"/>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r>
                  <a:rPr lang="en-US" dirty="0"/>
                  <a:t> </a:t>
                </a:r>
                <a:r>
                  <a:rPr lang="en-US" dirty="0" err="1"/>
                  <a:t>là</a:t>
                </a:r>
                <a:r>
                  <a:rPr lang="en-US" dirty="0"/>
                  <a:t> </a:t>
                </a:r>
                <a:r>
                  <a:rPr lang="en-US" dirty="0" err="1"/>
                  <a:t>nhân</a:t>
                </a:r>
                <a:r>
                  <a:rPr lang="en-US" dirty="0"/>
                  <a:t> </a:t>
                </a:r>
                <a:r>
                  <a:rPr lang="en-US" dirty="0" err="1"/>
                  <a:t>phần</a:t>
                </a:r>
                <a:r>
                  <a:rPr lang="en-US" dirty="0"/>
                  <a:t> </a:t>
                </a:r>
                <a:r>
                  <a:rPr lang="en-US" dirty="0" err="1"/>
                  <a:t>tử</a:t>
                </a:r>
                <a:r>
                  <a:rPr lang="en-US" dirty="0"/>
                  <a:t> (Hadamard, elementwise)</a:t>
                </a:r>
              </a:p>
              <a:p>
                <a:pPr lvl="1"/>
                <a:r>
                  <a:rPr lang="en-US" dirty="0" err="1"/>
                  <a:t>Hàm</a:t>
                </a:r>
                <a:r>
                  <a:rPr lang="en-US" dirty="0"/>
                  <a:t> tanh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đưa</a:t>
                </a:r>
                <a:r>
                  <a:rPr lang="en-US" dirty="0"/>
                  <a:t> H </a:t>
                </a:r>
                <a:r>
                  <a:rPr lang="en-US" dirty="0" err="1"/>
                  <a:t>về</a:t>
                </a:r>
                <a:r>
                  <a:rPr lang="en-US" dirty="0"/>
                  <a:t> </a:t>
                </a:r>
                <a:r>
                  <a:rPr lang="en-US" dirty="0" err="1"/>
                  <a:t>khoảng</a:t>
                </a:r>
                <a:r>
                  <a:rPr lang="en-US" dirty="0"/>
                  <a:t> </a:t>
                </a:r>
                <a:r>
                  <a:rPr lang="en-US" dirty="0" err="1"/>
                  <a:t>giá</a:t>
                </a:r>
                <a:r>
                  <a:rPr lang="en-US" dirty="0"/>
                  <a:t> </a:t>
                </a:r>
                <a:r>
                  <a:rPr lang="en-US" dirty="0" err="1"/>
                  <a:t>trị</a:t>
                </a:r>
                <a:r>
                  <a:rPr lang="en-US" dirty="0"/>
                  <a:t> (-1,1)</a:t>
                </a:r>
              </a:p>
              <a:p>
                <a:pPr marL="11430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2984910" y="3024227"/>
            <a:ext cx="3172571" cy="1620229"/>
          </a:xfrm>
          <a:prstGeom prst="rect">
            <a:avLst/>
          </a:prstGeom>
        </p:spPr>
      </p:pic>
    </p:spTree>
    <p:extLst>
      <p:ext uri="{BB962C8B-B14F-4D97-AF65-F5344CB8AC3E}">
        <p14:creationId xmlns:p14="http://schemas.microsoft.com/office/powerpoint/2010/main" val="2991619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Gate Hidden State (GRU)</a:t>
            </a:r>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normAutofit/>
              </a:bodyPr>
              <a:lstStyle/>
              <a:p>
                <a:r>
                  <a:rPr lang="en-US" sz="1350" dirty="0"/>
                  <a:t>Tính </a:t>
                </a:r>
                <a:r>
                  <a:rPr lang="en-US" sz="1350" dirty="0" err="1"/>
                  <a:t>trạng</a:t>
                </a:r>
                <a:r>
                  <a:rPr lang="en-US" sz="1350" dirty="0"/>
                  <a:t> </a:t>
                </a:r>
                <a:r>
                  <a:rPr lang="en-US" sz="1350" dirty="0" err="1"/>
                  <a:t>thái</a:t>
                </a:r>
                <a:r>
                  <a:rPr lang="en-US" sz="1350" dirty="0"/>
                  <a:t> </a:t>
                </a:r>
                <a:r>
                  <a:rPr lang="en-US" sz="1350" dirty="0" err="1"/>
                  <a:t>ẩn</a:t>
                </a:r>
                <a:r>
                  <a:rPr lang="en-US" sz="1350" dirty="0"/>
                  <a:t> </a:t>
                </a:r>
                <a:r>
                  <a:rPr lang="en-US" sz="1350" dirty="0" err="1"/>
                  <a:t>cuối</a:t>
                </a:r>
                <a:r>
                  <a:rPr lang="en-US" sz="1350" dirty="0"/>
                  <a:t> </a:t>
                </a:r>
                <a:r>
                  <a:rPr lang="en-US" sz="1350" dirty="0" err="1"/>
                  <a:t>cùng</a:t>
                </a:r>
                <a:r>
                  <a:rPr lang="en-US" sz="1350" dirty="0"/>
                  <a:t>:</a:t>
                </a:r>
              </a:p>
              <a:p>
                <a:endParaRPr lang="en-US" sz="1350" dirty="0"/>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𝐻</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𝑍</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𝑍</m:t>
                          </m:r>
                        </m:e>
                        <m:sub>
                          <m:r>
                            <a:rPr lang="en-US"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𝐻</m:t>
                              </m:r>
                            </m:e>
                          </m:acc>
                        </m:e>
                        <m:sub>
                          <m:r>
                            <a:rPr lang="en-US" sz="1400" b="0" i="1" smtClean="0">
                              <a:latin typeface="Cambria Math" panose="02040503050406030204" pitchFamily="18" charset="0"/>
                              <a:ea typeface="Cambria Math" panose="02040503050406030204" pitchFamily="18" charset="0"/>
                            </a:rPr>
                            <m:t>𝑡</m:t>
                          </m:r>
                        </m:sub>
                      </m:sSub>
                    </m:oMath>
                  </m:oMathPara>
                </a14:m>
                <a:endParaRPr lang="en-US" sz="1400" dirty="0"/>
              </a:p>
              <a:p>
                <a:pPr marL="114300" indent="0">
                  <a:buNone/>
                </a:pPr>
                <a:endParaRPr lang="en-US" sz="1350" dirty="0"/>
              </a:p>
              <a:p>
                <a:r>
                  <a:rPr lang="en-US" sz="1350" dirty="0" err="1"/>
                  <a:t>Với</a:t>
                </a:r>
                <a:r>
                  <a:rPr lang="en-US" sz="1350" dirty="0"/>
                  <a:t> </a:t>
                </a:r>
                <a:r>
                  <a:rPr lang="en-US" sz="1350" dirty="0" err="1"/>
                  <a:t>công</a:t>
                </a:r>
                <a:r>
                  <a:rPr lang="en-US" sz="1350" dirty="0"/>
                  <a:t> </a:t>
                </a:r>
                <a:r>
                  <a:rPr lang="en-US" sz="1350" dirty="0" err="1"/>
                  <a:t>thức</a:t>
                </a:r>
                <a:r>
                  <a:rPr lang="en-US" sz="1350" dirty="0"/>
                  <a:t> </a:t>
                </a:r>
                <a:r>
                  <a:rPr lang="en-US" sz="1350" dirty="0" err="1"/>
                  <a:t>này</a:t>
                </a:r>
                <a:r>
                  <a:rPr lang="en-US" sz="1350" dirty="0"/>
                  <a:t>, ta </a:t>
                </a:r>
                <a:r>
                  <a:rPr lang="en-US" sz="1350" dirty="0" err="1"/>
                  <a:t>xác</a:t>
                </a:r>
                <a:r>
                  <a:rPr lang="en-US" sz="1350" dirty="0"/>
                  <a:t> </a:t>
                </a:r>
                <a:r>
                  <a:rPr lang="en-US" sz="1350" dirty="0" err="1"/>
                  <a:t>định</a:t>
                </a:r>
                <a:r>
                  <a:rPr lang="en-US" sz="1350" dirty="0"/>
                  <a:t>:</a:t>
                </a:r>
              </a:p>
              <a:p>
                <a:pPr lvl="1"/>
                <a:r>
                  <a:rPr lang="en-US" sz="1200" dirty="0" err="1"/>
                  <a:t>Bao</a:t>
                </a:r>
                <a:r>
                  <a:rPr lang="en-US" sz="1200" dirty="0"/>
                  <a:t> </a:t>
                </a:r>
                <a:r>
                  <a:rPr lang="en-US" sz="1200" dirty="0" err="1"/>
                  <a:t>nhiêu</a:t>
                </a:r>
                <a:r>
                  <a:rPr lang="en-US" sz="1200" dirty="0"/>
                  <a:t> </a:t>
                </a:r>
                <a:r>
                  <a:rPr lang="en-US" sz="1200" dirty="0" err="1"/>
                  <a:t>trạng</a:t>
                </a:r>
                <a:r>
                  <a:rPr lang="en-US" sz="1200" dirty="0"/>
                  <a:t> </a:t>
                </a:r>
                <a:r>
                  <a:rPr lang="en-US" sz="1200" dirty="0" err="1"/>
                  <a:t>thái</a:t>
                </a:r>
                <a:r>
                  <a:rPr lang="en-US" sz="1200" dirty="0"/>
                  <a:t> </a:t>
                </a:r>
                <a:r>
                  <a:rPr lang="en-US" sz="1200" dirty="0" err="1"/>
                  <a:t>ẩn</a:t>
                </a:r>
                <a:r>
                  <a:rPr lang="en-US" sz="1200" dirty="0"/>
                  <a:t> </a:t>
                </a:r>
                <a:r>
                  <a:rPr lang="en-US" sz="1200" dirty="0" err="1"/>
                  <a:t>của</a:t>
                </a:r>
                <a:r>
                  <a:rPr lang="en-US" sz="1200" dirty="0"/>
                  <a:t> </a:t>
                </a:r>
                <a:r>
                  <a:rPr lang="en-US" sz="1200" dirty="0" err="1"/>
                  <a:t>bước</a:t>
                </a:r>
                <a:r>
                  <a:rPr lang="en-US" sz="1200" dirty="0"/>
                  <a:t> </a:t>
                </a:r>
                <a:r>
                  <a:rPr lang="en-US" sz="1200" dirty="0" err="1"/>
                  <a:t>trước</a:t>
                </a:r>
                <a:r>
                  <a:rPr lang="en-US" sz="1200" dirty="0"/>
                  <a:t> </a:t>
                </a:r>
                <a:r>
                  <a:rPr lang="en-US" sz="1200" dirty="0" err="1"/>
                  <a:t>sẽ</a:t>
                </a:r>
                <a:r>
                  <a:rPr lang="en-US" sz="1200" dirty="0"/>
                  <a:t> </a:t>
                </a:r>
                <a:r>
                  <a:rPr lang="en-US" sz="1200" dirty="0" err="1"/>
                  <a:t>được</a:t>
                </a:r>
                <a:r>
                  <a:rPr lang="en-US" sz="1200" dirty="0"/>
                  <a:t> dung </a:t>
                </a:r>
                <a:r>
                  <a:rPr lang="en-US" sz="1200" dirty="0" err="1"/>
                  <a:t>để</a:t>
                </a:r>
                <a:r>
                  <a:rPr lang="en-US" sz="1200" dirty="0"/>
                  <a:t> </a:t>
                </a:r>
                <a:r>
                  <a:rPr lang="en-US" sz="1200" dirty="0" err="1"/>
                  <a:t>cập</a:t>
                </a:r>
                <a:r>
                  <a:rPr lang="en-US" sz="1200" dirty="0"/>
                  <a:t> </a:t>
                </a:r>
                <a:r>
                  <a:rPr lang="en-US" sz="1200" dirty="0" err="1"/>
                  <a:t>nhật</a:t>
                </a:r>
                <a:r>
                  <a:rPr lang="en-US" sz="1200" dirty="0"/>
                  <a:t> </a:t>
                </a:r>
                <a:r>
                  <a:rPr lang="en-US" sz="1200" dirty="0" err="1"/>
                  <a:t>trạng</a:t>
                </a:r>
                <a:r>
                  <a:rPr lang="en-US" sz="1200" dirty="0"/>
                  <a:t> </a:t>
                </a:r>
                <a:r>
                  <a:rPr lang="en-US" sz="1200" dirty="0" err="1"/>
                  <a:t>thái</a:t>
                </a:r>
                <a:r>
                  <a:rPr lang="en-US" sz="1200" dirty="0"/>
                  <a:t> </a:t>
                </a:r>
                <a:r>
                  <a:rPr lang="en-US" sz="1200" dirty="0" err="1"/>
                  <a:t>ẩn</a:t>
                </a:r>
                <a:r>
                  <a:rPr lang="en-US" sz="1200" dirty="0"/>
                  <a:t> </a:t>
                </a:r>
                <a:r>
                  <a:rPr lang="en-US" sz="1200" dirty="0" err="1"/>
                  <a:t>của</a:t>
                </a:r>
                <a:r>
                  <a:rPr lang="en-US" sz="1200" dirty="0"/>
                  <a:t> </a:t>
                </a:r>
                <a:r>
                  <a:rPr lang="en-US" sz="1200" dirty="0" err="1"/>
                  <a:t>bước</a:t>
                </a:r>
                <a:r>
                  <a:rPr lang="en-US" sz="1200" dirty="0"/>
                  <a:t> </a:t>
                </a:r>
                <a:r>
                  <a:rPr lang="en-US" sz="1200" dirty="0" err="1"/>
                  <a:t>hiện</a:t>
                </a:r>
                <a:r>
                  <a:rPr lang="en-US" sz="1200" dirty="0"/>
                  <a:t> </a:t>
                </a:r>
                <a:r>
                  <a:rPr lang="en-US" sz="1200" dirty="0" err="1"/>
                  <a:t>tại</a:t>
                </a:r>
                <a:endParaRPr lang="en-US" sz="1200" dirty="0"/>
              </a:p>
              <a:p>
                <a:pPr lvl="1"/>
                <a:endParaRPr lang="en-US" sz="1200" dirty="0"/>
              </a:p>
              <a:p>
                <a:r>
                  <a:rPr lang="en-US" sz="1500" dirty="0" err="1"/>
                  <a:t>Trong</a:t>
                </a:r>
                <a:r>
                  <a:rPr lang="en-US" sz="1500" dirty="0"/>
                  <a:t> GRU:</a:t>
                </a:r>
              </a:p>
              <a:p>
                <a:pPr lvl="1"/>
                <a:r>
                  <a:rPr lang="en-US" sz="1200" dirty="0" err="1"/>
                  <a:t>Cổng</a:t>
                </a:r>
                <a:r>
                  <a:rPr lang="en-US" sz="1200" dirty="0"/>
                  <a:t> reset </a:t>
                </a:r>
                <a:r>
                  <a:rPr lang="en-US" sz="1200" dirty="0" err="1"/>
                  <a:t>dùng</a:t>
                </a:r>
                <a:r>
                  <a:rPr lang="en-US" sz="1200" dirty="0"/>
                  <a:t> </a:t>
                </a:r>
                <a:r>
                  <a:rPr lang="en-US" sz="1200" dirty="0" err="1"/>
                  <a:t>để</a:t>
                </a:r>
                <a:r>
                  <a:rPr lang="en-US" sz="1200" dirty="0"/>
                  <a:t> </a:t>
                </a:r>
                <a:r>
                  <a:rPr lang="en-US" sz="1200" dirty="0" err="1"/>
                  <a:t>lưu</a:t>
                </a:r>
                <a:r>
                  <a:rPr lang="en-US" sz="1200" dirty="0"/>
                  <a:t> </a:t>
                </a:r>
                <a:r>
                  <a:rPr lang="en-US" sz="1200" dirty="0" err="1"/>
                  <a:t>lại</a:t>
                </a:r>
                <a:r>
                  <a:rPr lang="en-US" sz="1200" dirty="0"/>
                  <a:t> </a:t>
                </a:r>
                <a:r>
                  <a:rPr lang="en-US" sz="1200" dirty="0" err="1"/>
                  <a:t>sự</a:t>
                </a:r>
                <a:r>
                  <a:rPr lang="en-US" sz="1200" dirty="0"/>
                  <a:t> </a:t>
                </a:r>
                <a:r>
                  <a:rPr lang="en-US" sz="1200" dirty="0" err="1"/>
                  <a:t>phụ</a:t>
                </a:r>
                <a:r>
                  <a:rPr lang="en-US" sz="1200" dirty="0"/>
                  <a:t> </a:t>
                </a:r>
                <a:r>
                  <a:rPr lang="en-US" sz="1200" dirty="0" err="1"/>
                  <a:t>thuộc</a:t>
                </a:r>
                <a:r>
                  <a:rPr lang="en-US" sz="1200" dirty="0"/>
                  <a:t> </a:t>
                </a:r>
                <a:r>
                  <a:rPr lang="en-US" sz="1200" dirty="0" err="1"/>
                  <a:t>trong</a:t>
                </a:r>
                <a:r>
                  <a:rPr lang="en-US" sz="1200" dirty="0"/>
                  <a:t> </a:t>
                </a:r>
                <a:r>
                  <a:rPr lang="en-US" sz="1200" dirty="0" err="1"/>
                  <a:t>ngắn</a:t>
                </a:r>
                <a:r>
                  <a:rPr lang="en-US" sz="1200" dirty="0"/>
                  <a:t> </a:t>
                </a:r>
                <a:r>
                  <a:rPr lang="en-US" sz="1200" dirty="0" err="1"/>
                  <a:t>hạn</a:t>
                </a:r>
                <a:endParaRPr lang="en-US" sz="1200" dirty="0"/>
              </a:p>
              <a:p>
                <a:pPr lvl="1"/>
                <a:r>
                  <a:rPr lang="en-US" sz="1200" dirty="0" err="1"/>
                  <a:t>Cổng</a:t>
                </a:r>
                <a:r>
                  <a:rPr lang="en-US" sz="1200" dirty="0"/>
                  <a:t> update dung </a:t>
                </a:r>
                <a:r>
                  <a:rPr lang="en-US" sz="1200" dirty="0" err="1"/>
                  <a:t>để</a:t>
                </a:r>
                <a:r>
                  <a:rPr lang="en-US" sz="1200" dirty="0"/>
                  <a:t> </a:t>
                </a:r>
                <a:r>
                  <a:rPr lang="en-US" sz="1200" dirty="0" err="1"/>
                  <a:t>lưu</a:t>
                </a:r>
                <a:r>
                  <a:rPr lang="en-US" sz="1200" dirty="0"/>
                  <a:t> </a:t>
                </a:r>
                <a:r>
                  <a:rPr lang="en-US" sz="1200" dirty="0" err="1"/>
                  <a:t>lại</a:t>
                </a:r>
                <a:r>
                  <a:rPr lang="en-US" sz="1200" dirty="0"/>
                  <a:t> </a:t>
                </a:r>
                <a:r>
                  <a:rPr lang="en-US" sz="1200" dirty="0" err="1"/>
                  <a:t>sự</a:t>
                </a:r>
                <a:r>
                  <a:rPr lang="en-US" sz="1200" dirty="0"/>
                  <a:t> </a:t>
                </a:r>
                <a:r>
                  <a:rPr lang="en-US" sz="1200" dirty="0" err="1"/>
                  <a:t>phụ</a:t>
                </a:r>
                <a:r>
                  <a:rPr lang="en-US" sz="1200" dirty="0"/>
                  <a:t> </a:t>
                </a:r>
                <a:r>
                  <a:rPr lang="en-US" sz="1200" dirty="0" err="1"/>
                  <a:t>thuộc</a:t>
                </a:r>
                <a:r>
                  <a:rPr lang="en-US" sz="1200" dirty="0"/>
                  <a:t> </a:t>
                </a:r>
                <a:r>
                  <a:rPr lang="en-US" sz="1200" dirty="0" err="1"/>
                  <a:t>trong</a:t>
                </a:r>
                <a:r>
                  <a:rPr lang="en-US" sz="1200" dirty="0"/>
                  <a:t> </a:t>
                </a:r>
                <a:r>
                  <a:rPr lang="en-US" sz="1200" dirty="0" err="1"/>
                  <a:t>dài</a:t>
                </a:r>
                <a:r>
                  <a:rPr lang="en-US" sz="1200" dirty="0"/>
                  <a:t> </a:t>
                </a:r>
                <a:r>
                  <a:rPr lang="en-US" sz="1200" dirty="0" err="1"/>
                  <a:t>hạn</a:t>
                </a:r>
                <a:endParaRPr lang="en-US" sz="1200" dirty="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a:blip r:embed="rId3"/>
                <a:stretch>
                  <a:fillRect t="-154"/>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343372" y="2415815"/>
            <a:ext cx="3555690" cy="1827014"/>
          </a:xfrm>
          <a:prstGeom prst="rect">
            <a:avLst/>
          </a:prstGeom>
        </p:spPr>
      </p:pic>
    </p:spTree>
    <p:extLst>
      <p:ext uri="{BB962C8B-B14F-4D97-AF65-F5344CB8AC3E}">
        <p14:creationId xmlns:p14="http://schemas.microsoft.com/office/powerpoint/2010/main" val="3515621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 Term Memory (LSTM)</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8521354" cy="3967800"/>
              </a:xfrm>
            </p:spPr>
            <p:txBody>
              <a:bodyPr>
                <a:normAutofit fontScale="85000" lnSpcReduction="10000"/>
              </a:bodyPr>
              <a:lstStyle/>
              <a:p>
                <a:r>
                  <a:rPr lang="en-US" sz="1500" dirty="0"/>
                  <a:t>LSTM </a:t>
                </a:r>
                <a:r>
                  <a:rPr lang="en-US" sz="1500" dirty="0" err="1"/>
                  <a:t>sử</a:t>
                </a:r>
                <a:r>
                  <a:rPr lang="en-US" sz="1500" dirty="0"/>
                  <a:t> </a:t>
                </a:r>
                <a:r>
                  <a:rPr lang="en-US" sz="1500" dirty="0" err="1"/>
                  <a:t>dụng</a:t>
                </a:r>
                <a:r>
                  <a:rPr lang="en-US" sz="1500" dirty="0"/>
                  <a:t> 3 </a:t>
                </a:r>
                <a:r>
                  <a:rPr lang="en-US" sz="1500" dirty="0" err="1"/>
                  <a:t>cổng</a:t>
                </a:r>
                <a:r>
                  <a:rPr lang="en-US" sz="1500" dirty="0"/>
                  <a:t>:</a:t>
                </a:r>
              </a:p>
              <a:p>
                <a:pPr lvl="1"/>
                <a:r>
                  <a:rPr lang="en-US" sz="1350" dirty="0" err="1"/>
                  <a:t>Cổng</a:t>
                </a:r>
                <a:r>
                  <a:rPr lang="en-US" sz="1350" dirty="0"/>
                  <a:t> </a:t>
                </a:r>
                <a:r>
                  <a:rPr lang="en-US" sz="1350" dirty="0" err="1"/>
                  <a:t>quên</a:t>
                </a:r>
                <a:r>
                  <a:rPr lang="en-US" sz="1350" dirty="0"/>
                  <a:t>: </a:t>
                </a:r>
                <a:r>
                  <a:rPr lang="en-US" sz="1350" dirty="0" err="1"/>
                  <a:t>quyết</a:t>
                </a:r>
                <a:r>
                  <a:rPr lang="en-US" sz="1350" dirty="0"/>
                  <a:t> </a:t>
                </a:r>
                <a:r>
                  <a:rPr lang="en-US" sz="1350" dirty="0" err="1"/>
                  <a:t>định</a:t>
                </a:r>
                <a:r>
                  <a:rPr lang="en-US" sz="1350" dirty="0"/>
                  <a:t> </a:t>
                </a:r>
                <a:r>
                  <a:rPr lang="en-US" sz="1350" dirty="0" err="1"/>
                  <a:t>khi</a:t>
                </a:r>
                <a:r>
                  <a:rPr lang="en-US" sz="1350" dirty="0"/>
                  <a:t> </a:t>
                </a:r>
                <a:r>
                  <a:rPr lang="en-US" sz="1350" dirty="0" err="1"/>
                  <a:t>nào</a:t>
                </a:r>
                <a:r>
                  <a:rPr lang="en-US" sz="1350" dirty="0"/>
                  <a:t> reset </a:t>
                </a:r>
                <a:r>
                  <a:rPr lang="en-US" sz="1350" dirty="0" err="1"/>
                  <a:t>giá</a:t>
                </a:r>
                <a:r>
                  <a:rPr lang="en-US" sz="1350" dirty="0"/>
                  <a:t> </a:t>
                </a:r>
                <a:r>
                  <a:rPr lang="en-US" sz="1350" dirty="0" err="1"/>
                  <a:t>trị</a:t>
                </a:r>
                <a:r>
                  <a:rPr lang="en-US" sz="1350" dirty="0"/>
                  <a:t> </a:t>
                </a:r>
                <a:r>
                  <a:rPr lang="en-US" sz="1350" dirty="0" err="1"/>
                  <a:t>mô</a:t>
                </a:r>
                <a:r>
                  <a:rPr lang="en-US" sz="1350" dirty="0"/>
                  <a:t> </a:t>
                </a:r>
                <a:r>
                  <a:rPr lang="en-US" sz="1350" dirty="0" err="1"/>
                  <a:t>hình</a:t>
                </a:r>
                <a:endParaRPr lang="en-US" sz="1350" dirty="0"/>
              </a:p>
              <a:p>
                <a:pPr lvl="1"/>
                <a:r>
                  <a:rPr lang="en-US" sz="1350" dirty="0" err="1"/>
                  <a:t>Cổng</a:t>
                </a:r>
                <a:r>
                  <a:rPr lang="en-US" sz="1350" dirty="0"/>
                  <a:t> input: </a:t>
                </a:r>
                <a:r>
                  <a:rPr lang="en-US" sz="1350" dirty="0" err="1"/>
                  <a:t>quyết</a:t>
                </a:r>
                <a:r>
                  <a:rPr lang="en-US" sz="1350" dirty="0"/>
                  <a:t> </a:t>
                </a:r>
                <a:r>
                  <a:rPr lang="en-US" sz="1350" dirty="0" err="1"/>
                  <a:t>định</a:t>
                </a:r>
                <a:r>
                  <a:rPr lang="en-US" sz="1350" dirty="0"/>
                  <a:t> </a:t>
                </a:r>
                <a:r>
                  <a:rPr lang="en-US" sz="1350" dirty="0" err="1"/>
                  <a:t>khi</a:t>
                </a:r>
                <a:r>
                  <a:rPr lang="en-US" sz="1350" dirty="0"/>
                  <a:t> </a:t>
                </a:r>
                <a:r>
                  <a:rPr lang="en-US" sz="1350" dirty="0" err="1"/>
                  <a:t>nào</a:t>
                </a:r>
                <a:r>
                  <a:rPr lang="en-US" sz="1350" dirty="0"/>
                  <a:t> </a:t>
                </a:r>
                <a:r>
                  <a:rPr lang="en-US" sz="1350" dirty="0" err="1"/>
                  <a:t>thì</a:t>
                </a:r>
                <a:r>
                  <a:rPr lang="en-US" sz="1350" dirty="0"/>
                  <a:t> </a:t>
                </a:r>
                <a:r>
                  <a:rPr lang="en-US" sz="1350" dirty="0" err="1"/>
                  <a:t>đọc</a:t>
                </a:r>
                <a:r>
                  <a:rPr lang="en-US" sz="1350" dirty="0"/>
                  <a:t> input</a:t>
                </a:r>
              </a:p>
              <a:p>
                <a:pPr lvl="1"/>
                <a:r>
                  <a:rPr lang="en-US" sz="1350" dirty="0" err="1"/>
                  <a:t>Cổng</a:t>
                </a:r>
                <a:r>
                  <a:rPr lang="en-US" sz="1350" dirty="0"/>
                  <a:t> output: </a:t>
                </a:r>
                <a:r>
                  <a:rPr lang="en-US" sz="1350" dirty="0" err="1"/>
                  <a:t>tính</a:t>
                </a:r>
                <a:r>
                  <a:rPr lang="en-US" sz="1350" dirty="0"/>
                  <a:t> output </a:t>
                </a:r>
                <a:r>
                  <a:rPr lang="en-US" sz="1350" dirty="0" err="1"/>
                  <a:t>từ</a:t>
                </a:r>
                <a:r>
                  <a:rPr lang="en-US" sz="1350" dirty="0"/>
                  <a:t> </a:t>
                </a:r>
                <a:r>
                  <a:rPr lang="en-US" sz="1350" dirty="0" err="1"/>
                  <a:t>mô</a:t>
                </a:r>
                <a:r>
                  <a:rPr lang="en-US" sz="1350" dirty="0"/>
                  <a:t> </a:t>
                </a:r>
                <a:r>
                  <a:rPr lang="en-US" sz="1350" dirty="0" err="1"/>
                  <a:t>hình</a:t>
                </a:r>
                <a:endParaRPr lang="en-US" sz="1350" dirty="0"/>
              </a:p>
              <a:p>
                <a:endParaRPr lang="en-US" sz="1500" dirty="0"/>
              </a:p>
              <a:p>
                <a:r>
                  <a:rPr lang="en-US" sz="1500" dirty="0" err="1"/>
                  <a:t>Cách</a:t>
                </a:r>
                <a:r>
                  <a:rPr lang="en-US" sz="1500" dirty="0"/>
                  <a:t> </a:t>
                </a:r>
                <a:r>
                  <a:rPr lang="en-US" sz="1500" dirty="0" err="1"/>
                  <a:t>tính</a:t>
                </a:r>
                <a:r>
                  <a:rPr lang="en-US" sz="1500" dirty="0"/>
                  <a:t> 3 </a:t>
                </a:r>
                <a:r>
                  <a:rPr lang="en-US" sz="1500" dirty="0" err="1"/>
                  <a:t>cổng</a:t>
                </a:r>
                <a:r>
                  <a:rPr lang="en-US" sz="1500" dirty="0"/>
                  <a:t> </a:t>
                </a:r>
                <a:r>
                  <a:rPr lang="en-US" sz="1500" dirty="0" err="1"/>
                  <a:t>theo</a:t>
                </a:r>
                <a:r>
                  <a:rPr lang="en-US" sz="1500" dirty="0"/>
                  <a:t> </a:t>
                </a:r>
                <a:r>
                  <a:rPr lang="en-US" sz="1500" dirty="0" err="1"/>
                  <a:t>công</a:t>
                </a:r>
                <a:r>
                  <a:rPr lang="en-US" sz="1500" dirty="0"/>
                  <a:t> </a:t>
                </a:r>
                <a:r>
                  <a:rPr lang="en-US" sz="1500" dirty="0" err="1"/>
                  <a:t>thức</a:t>
                </a:r>
                <a:r>
                  <a:rPr lang="en-US" sz="1500" dirty="0"/>
                  <a:t> </a:t>
                </a:r>
                <a:r>
                  <a:rPr lang="en-US" sz="1500" dirty="0" err="1"/>
                  <a:t>sau</a:t>
                </a:r>
                <a:r>
                  <a:rPr lang="en-US" sz="1500" dirty="0"/>
                  <a:t>:</a:t>
                </a:r>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h𝑖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𝑥𝑓</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h𝑓</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𝑓</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𝑥𝑜</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h𝑜</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𝑜</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0" indent="0">
                  <a:buNone/>
                </a:pPr>
                <a:endParaRPr lang="en-US" dirty="0"/>
              </a:p>
              <a:p>
                <a:pPr marL="0" indent="0">
                  <a:buNone/>
                </a:pPr>
                <a:r>
                  <a:rPr lang="en-US" dirty="0" err="1"/>
                  <a:t>Với</a:t>
                </a:r>
                <a:r>
                  <a:rPr lang="en-US" dirty="0"/>
                  <a:t>:</a:t>
                </a:r>
              </a:p>
              <a:p>
                <a:pPr marL="742950" lvl="1" indent="-285750"/>
                <a:r>
                  <a:rPr lang="en-US" dirty="0"/>
                  <a:t>t </a:t>
                </a:r>
                <a:r>
                  <a:rPr lang="en-US" dirty="0" err="1"/>
                  <a:t>biểu</a:t>
                </a:r>
                <a:r>
                  <a:rPr lang="en-US" dirty="0"/>
                  <a:t> </a:t>
                </a:r>
                <a:r>
                  <a:rPr lang="en-US" dirty="0" err="1"/>
                  <a:t>thị</a:t>
                </a:r>
                <a:r>
                  <a:rPr lang="en-US" dirty="0"/>
                  <a:t> </a:t>
                </a:r>
                <a:r>
                  <a:rPr lang="en-US" dirty="0" err="1"/>
                  <a:t>thứ</a:t>
                </a:r>
                <a:r>
                  <a:rPr lang="en-US" dirty="0"/>
                  <a:t> </a:t>
                </a:r>
                <a:r>
                  <a:rPr lang="en-US" dirty="0" err="1"/>
                  <a:t>tự</a:t>
                </a:r>
                <a:r>
                  <a:rPr lang="en-US" dirty="0"/>
                  <a:t> </a:t>
                </a:r>
                <a:r>
                  <a:rPr lang="en-US" dirty="0" err="1"/>
                  <a:t>bước</a:t>
                </a:r>
                <a:endParaRPr lang="en-US" dirty="0"/>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𝑅</m:t>
                        </m:r>
                      </m:e>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up>
                    </m:sSup>
                  </m:oMath>
                </a14:m>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bước</a:t>
                </a:r>
                <a:r>
                  <a:rPr lang="en-US" dirty="0"/>
                  <a:t> t, n </a:t>
                </a:r>
                <a:r>
                  <a:rPr lang="en-US" dirty="0" err="1"/>
                  <a:t>là</a:t>
                </a:r>
                <a:r>
                  <a:rPr lang="en-US" dirty="0"/>
                  <a:t> </a:t>
                </a:r>
                <a:r>
                  <a:rPr lang="en-US" dirty="0" err="1"/>
                  <a:t>kích</a:t>
                </a:r>
                <a:r>
                  <a:rPr lang="en-US" dirty="0"/>
                  <a:t> </a:t>
                </a:r>
                <a:r>
                  <a:rPr lang="en-US" dirty="0" err="1"/>
                  <a:t>thước</a:t>
                </a:r>
                <a:r>
                  <a:rPr lang="en-US" dirty="0"/>
                  <a:t> minibatch, d </a:t>
                </a:r>
                <a:r>
                  <a:rPr lang="en-US" dirty="0" err="1"/>
                  <a:t>là</a:t>
                </a:r>
                <a:r>
                  <a:rPr lang="en-US" dirty="0"/>
                  <a:t> </a:t>
                </a:r>
                <a:r>
                  <a:rPr lang="en-US" dirty="0" err="1"/>
                  <a:t>kích</a:t>
                </a:r>
                <a:r>
                  <a:rPr lang="en-US" dirty="0"/>
                  <a:t> </a:t>
                </a:r>
                <a:r>
                  <a:rPr lang="en-US" dirty="0" err="1"/>
                  <a:t>thước</a:t>
                </a:r>
                <a:r>
                  <a:rPr lang="en-US" dirty="0"/>
                  <a:t> </a:t>
                </a:r>
                <a:r>
                  <a:rPr lang="en-US" dirty="0" err="1"/>
                  <a:t>đặc</a:t>
                </a:r>
                <a:r>
                  <a:rPr lang="en-US" dirty="0"/>
                  <a:t> </a:t>
                </a:r>
                <a:r>
                  <a:rPr lang="en-US" dirty="0" err="1"/>
                  <a:t>trưng</a:t>
                </a:r>
                <a:r>
                  <a:rPr lang="en-US" dirty="0"/>
                  <a:t> </a:t>
                </a:r>
                <a:r>
                  <a:rPr lang="en-US" dirty="0" err="1"/>
                  <a:t>đầu</a:t>
                </a:r>
                <a:r>
                  <a:rPr lang="en-US" dirty="0"/>
                  <a:t> </a:t>
                </a:r>
                <a:r>
                  <a:rPr lang="en-US" dirty="0" err="1"/>
                  <a:t>vào</a:t>
                </a:r>
                <a:r>
                  <a:rPr lang="en-US" dirty="0"/>
                  <a:t>.</a:t>
                </a:r>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a:t>
                </a:r>
                <a:r>
                  <a:rPr lang="en-US" dirty="0" err="1"/>
                  <a:t>trạng</a:t>
                </a:r>
                <a:r>
                  <a:rPr lang="en-US" dirty="0"/>
                  <a:t> </a:t>
                </a:r>
                <a:r>
                  <a:rPr lang="en-US" dirty="0" err="1"/>
                  <a:t>thái</a:t>
                </a:r>
                <a:r>
                  <a:rPr lang="en-US" dirty="0"/>
                  <a:t> </a:t>
                </a:r>
                <a:r>
                  <a:rPr lang="en-US" dirty="0" err="1"/>
                  <a:t>ẩn</a:t>
                </a:r>
                <a:r>
                  <a:rPr lang="en-US" dirty="0"/>
                  <a:t> ở </a:t>
                </a:r>
                <a:r>
                  <a:rPr lang="en-US" dirty="0" err="1"/>
                  <a:t>bước</a:t>
                </a:r>
                <a:r>
                  <a:rPr lang="en-US" dirty="0"/>
                  <a:t> </a:t>
                </a:r>
                <a:r>
                  <a:rPr lang="en-US" dirty="0" err="1"/>
                  <a:t>trước</a:t>
                </a:r>
                <a:r>
                  <a:rPr lang="en-US" dirty="0"/>
                  <a:t> </a:t>
                </a:r>
                <a:r>
                  <a:rPr lang="en-US" dirty="0" err="1"/>
                  <a:t>đó</a:t>
                </a:r>
                <a:r>
                  <a:rPr lang="en-US" dirty="0"/>
                  <a:t>, </a:t>
                </a:r>
                <a:r>
                  <a:rPr lang="en-US" dirty="0" err="1"/>
                  <a:t>với</a:t>
                </a:r>
                <a:r>
                  <a:rPr lang="en-US" dirty="0"/>
                  <a:t> h </a:t>
                </a:r>
                <a:r>
                  <a:rPr lang="en-US" dirty="0" err="1"/>
                  <a:t>là</a:t>
                </a:r>
                <a:r>
                  <a:rPr lang="en-US" dirty="0"/>
                  <a:t> </a:t>
                </a:r>
                <a:r>
                  <a:rPr lang="en-US" dirty="0" err="1"/>
                  <a:t>kích</a:t>
                </a:r>
                <a:r>
                  <a:rPr lang="en-US" dirty="0"/>
                  <a:t> </a:t>
                </a:r>
                <a:r>
                  <a:rPr lang="en-US" dirty="0" err="1"/>
                  <a:t>thước</a:t>
                </a:r>
                <a:r>
                  <a:rPr lang="en-US" dirty="0"/>
                  <a:t> vector </a:t>
                </a:r>
                <a:r>
                  <a:rPr lang="en-US" dirty="0" err="1"/>
                  <a:t>trạng</a:t>
                </a:r>
                <a:r>
                  <a:rPr lang="en-US" dirty="0"/>
                  <a:t> </a:t>
                </a:r>
                <a:r>
                  <a:rPr lang="en-US" dirty="0" err="1"/>
                  <a:t>thái</a:t>
                </a:r>
                <a:r>
                  <a:rPr lang="en-US" dirty="0"/>
                  <a:t> </a:t>
                </a:r>
                <a:r>
                  <a:rPr lang="en-US" dirty="0" err="1"/>
                  <a:t>ẩn</a:t>
                </a:r>
                <a:r>
                  <a:rPr lang="en-US" dirty="0"/>
                  <a:t>.</a:t>
                </a:r>
              </a:p>
              <a:p>
                <a:pPr marL="742950" lvl="1" indent="-285750"/>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𝑡</m:t>
                        </m:r>
                      </m:sub>
                    </m:sSub>
                  </m:oMath>
                </a14:m>
                <a:r>
                  <a:rPr lang="en-US" sz="1400" dirty="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𝐹</m:t>
                        </m:r>
                      </m:e>
                      <m:sub>
                        <m:r>
                          <a:rPr lang="en-US" i="1">
                            <a:latin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𝑂</m:t>
                        </m:r>
                      </m:e>
                      <m:sub>
                        <m:r>
                          <a:rPr lang="en-US" i="1">
                            <a:latin typeface="Cambria Math" panose="02040503050406030204" pitchFamily="18" charset="0"/>
                          </a:rPr>
                          <m:t>𝑡</m:t>
                        </m:r>
                      </m:sub>
                    </m:sSub>
                    <m:r>
                      <a:rPr lang="en-US" sz="110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là </a:t>
                </a:r>
                <a:r>
                  <a:rPr lang="en-US" dirty="0" err="1"/>
                  <a:t>cổng</a:t>
                </a:r>
                <a:r>
                  <a:rPr lang="en-US" dirty="0"/>
                  <a:t> input, </a:t>
                </a:r>
                <a:r>
                  <a:rPr lang="en-US" dirty="0" err="1"/>
                  <a:t>cổng</a:t>
                </a:r>
                <a:r>
                  <a:rPr lang="en-US" dirty="0"/>
                  <a:t> </a:t>
                </a:r>
                <a:r>
                  <a:rPr lang="en-US" dirty="0" err="1"/>
                  <a:t>quên</a:t>
                </a:r>
                <a:r>
                  <a:rPr lang="en-US" dirty="0"/>
                  <a:t> </a:t>
                </a:r>
                <a:r>
                  <a:rPr lang="en-US" dirty="0" err="1"/>
                  <a:t>và</a:t>
                </a:r>
                <a:r>
                  <a:rPr lang="en-US" dirty="0"/>
                  <a:t> </a:t>
                </a:r>
                <a:r>
                  <a:rPr lang="en-US" dirty="0" err="1"/>
                  <a:t>cổng</a:t>
                </a:r>
                <a:r>
                  <a:rPr lang="en-US" dirty="0"/>
                  <a:t> </a:t>
                </a:r>
                <a:r>
                  <a:rPr lang="en-US" dirty="0" err="1"/>
                  <a:t>đầu</a:t>
                </a:r>
                <a:r>
                  <a:rPr lang="en-US" dirty="0"/>
                  <a:t> </a:t>
                </a:r>
                <a:r>
                  <a:rPr lang="en-US" dirty="0" err="1"/>
                  <a:t>ra.</a:t>
                </a:r>
                <a:endParaRPr lang="en-US" dirty="0"/>
              </a:p>
              <a:p>
                <a:pPr marL="742950" lvl="1" indent="-285750"/>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𝑥𝑓</m:t>
                        </m:r>
                      </m:sub>
                    </m:sSub>
                    <m:r>
                      <a:rPr lang="en-US" sz="1600"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𝑜</m:t>
                        </m:r>
                      </m:sub>
                    </m:sSub>
                    <m:r>
                      <a:rPr lang="en-US" sz="16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p>
                    </m:sSup>
                  </m:oMath>
                </a14:m>
                <a:r>
                  <a:rPr lang="en-US" dirty="0"/>
                  <a:t> và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h𝑓</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h𝑜</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p>
                    </m:sSup>
                  </m:oMath>
                </a14:m>
                <a:r>
                  <a:rPr lang="en-US" dirty="0"/>
                  <a:t> </a:t>
                </a:r>
                <a:r>
                  <a:rPr lang="en-US" dirty="0" err="1"/>
                  <a:t>là</a:t>
                </a:r>
                <a:r>
                  <a:rPr lang="en-US" dirty="0"/>
                  <a:t> bias.</a:t>
                </a:r>
              </a:p>
              <a:p>
                <a:pPr marL="0" indent="0">
                  <a:buNone/>
                </a:pPr>
                <a:endParaRPr lang="en-US" sz="1600" dirty="0"/>
              </a:p>
              <a:p>
                <a:pPr marL="114300" indent="0">
                  <a:buNone/>
                </a:pPr>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8521354" cy="3967800"/>
              </a:xfrm>
              <a:blipFill>
                <a:blip r:embed="rId2"/>
                <a:stretch>
                  <a:fillRect l="-286" t="-6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968617" y="826935"/>
            <a:ext cx="3175383" cy="1999101"/>
          </a:xfrm>
          <a:prstGeom prst="rect">
            <a:avLst/>
          </a:prstGeom>
        </p:spPr>
      </p:pic>
    </p:spTree>
    <p:extLst>
      <p:ext uri="{BB962C8B-B14F-4D97-AF65-F5344CB8AC3E}">
        <p14:creationId xmlns:p14="http://schemas.microsoft.com/office/powerpoint/2010/main" val="339930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 Term Memory (LSTM)</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sz="1500" dirty="0"/>
                  <a:t>Cổng </a:t>
                </a:r>
                <a:r>
                  <a:rPr lang="en-US" sz="1500" dirty="0" err="1"/>
                  <a:t>nhớ</a:t>
                </a:r>
                <a:r>
                  <a:rPr lang="en-US" sz="1500" dirty="0"/>
                  <a:t> (memory cell)</a:t>
                </a:r>
                <a:r>
                  <a:rPr lang="vi-VN" sz="1500" dirty="0"/>
                  <a:t> đề nghị</a:t>
                </a:r>
                <a:r>
                  <a:rPr lang="en-US" sz="1500" dirty="0"/>
                  <a:t> (candidate memory)</a:t>
                </a:r>
                <a:r>
                  <a:rPr lang="vi-VN" sz="1500" dirty="0"/>
                  <a:t>:</a:t>
                </a:r>
                <a:endParaRPr lang="en-US" sz="1500" dirty="0"/>
              </a:p>
              <a:p>
                <a:pPr marL="11430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𝐶</m:t>
                              </m:r>
                            </m:e>
                          </m:acc>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𝑡𝑎𝑛h</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𝑡</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𝑥𝑐</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𝑊</m:t>
                          </m:r>
                        </m:e>
                        <m:sub>
                          <m:r>
                            <a:rPr lang="en-US" sz="1400" b="0" i="1" smtClean="0">
                              <a:latin typeface="Cambria Math" panose="02040503050406030204" pitchFamily="18" charset="0"/>
                              <a:ea typeface="Cambria Math" panose="02040503050406030204" pitchFamily="18" charset="0"/>
                            </a:rPr>
                            <m:t>h𝑐</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𝑐</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a:p>
                <a:pPr marL="114300" indent="0">
                  <a:buNone/>
                </a:pPr>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628096" y="1719076"/>
            <a:ext cx="3886200" cy="2457450"/>
          </a:xfrm>
          <a:prstGeom prst="rect">
            <a:avLst/>
          </a:prstGeom>
        </p:spPr>
      </p:pic>
    </p:spTree>
    <p:extLst>
      <p:ext uri="{BB962C8B-B14F-4D97-AF65-F5344CB8AC3E}">
        <p14:creationId xmlns:p14="http://schemas.microsoft.com/office/powerpoint/2010/main" val="1020784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 Term Memory (LSTM)</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6710106" cy="3967800"/>
              </a:xfrm>
            </p:spPr>
            <p:txBody>
              <a:bodyPr>
                <a:normAutofit/>
              </a:bodyPr>
              <a:lstStyle/>
              <a:p>
                <a:r>
                  <a:rPr lang="vi-VN" sz="1500" dirty="0"/>
                  <a:t>Cổng nhớ và trạng thái ẩn:</a:t>
                </a:r>
              </a:p>
              <a:p>
                <a:pPr marL="11430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𝐹</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𝐶</m:t>
                              </m:r>
                            </m:e>
                          </m:acc>
                        </m:e>
                        <m:sub>
                          <m:r>
                            <a:rPr lang="en-US" sz="1400" i="1">
                              <a:latin typeface="Cambria Math" panose="02040503050406030204" pitchFamily="18" charset="0"/>
                              <a:ea typeface="Cambria Math" panose="02040503050406030204" pitchFamily="18" charset="0"/>
                            </a:rPr>
                            <m:t>𝑡</m:t>
                          </m:r>
                        </m:sub>
                      </m:sSub>
                    </m:oMath>
                  </m:oMathPara>
                </a14:m>
                <a:endParaRPr lang="en-US" sz="1400" dirty="0"/>
              </a:p>
              <a:p>
                <a:pPr marL="11430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𝑂</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tanh</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a:p>
                <a:pPr marL="114300" indent="0">
                  <a:buNone/>
                </a:pPr>
                <a:endParaRPr lang="vi-VN" sz="1500" dirty="0"/>
              </a:p>
              <a:p>
                <a:endParaRPr lang="vi-VN" sz="1500" dirty="0"/>
              </a:p>
              <a:p>
                <a:endParaRPr lang="en-US" sz="1500" dirty="0"/>
              </a:p>
              <a:p>
                <a:endParaRPr lang="en-US" sz="1500" dirty="0"/>
              </a:p>
              <a:p>
                <a:endParaRPr lang="vi-VN" sz="1500" dirty="0"/>
              </a:p>
              <a:p>
                <a:r>
                  <a:rPr lang="vi-VN" sz="1500" dirty="0"/>
                  <a:t>Tóm tắt:</a:t>
                </a:r>
              </a:p>
              <a:p>
                <a:pPr lvl="1"/>
                <a:r>
                  <a:rPr lang="vi-VN" sz="1200" dirty="0"/>
                  <a:t>Cổng input để tính sự ảnh hưởng của input tại thời điểm hiện tại thông qua phép tính C~</a:t>
                </a:r>
              </a:p>
              <a:p>
                <a:pPr lvl="1"/>
                <a:r>
                  <a:rPr lang="vi-VN" sz="1200" dirty="0"/>
                  <a:t>Cổng quên F quyết định nên giữ lại bao nhiêu từ cổng nhớ thời điểm trước, từ đó tính toán C của mô hình</a:t>
                </a:r>
              </a:p>
              <a:p>
                <a:pPr lvl="1"/>
                <a:r>
                  <a:rPr lang="vi-VN" sz="1200" dirty="0"/>
                  <a:t>H được tính bằng cổng output</a:t>
                </a:r>
              </a:p>
              <a:p>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6710106" cy="3967800"/>
              </a:xfrm>
              <a:blipFill>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5017441" y="732714"/>
            <a:ext cx="4007122" cy="2049752"/>
          </a:xfrm>
          <a:prstGeom prst="rect">
            <a:avLst/>
          </a:prstGeom>
        </p:spPr>
      </p:pic>
    </p:spTree>
    <p:extLst>
      <p:ext uri="{BB962C8B-B14F-4D97-AF65-F5344CB8AC3E}">
        <p14:creationId xmlns:p14="http://schemas.microsoft.com/office/powerpoint/2010/main" val="1338627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RNN</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6050147" cy="3967800"/>
              </a:xfrm>
            </p:spPr>
            <p:txBody>
              <a:bodyPr>
                <a:normAutofit/>
              </a:bodyPr>
              <a:lstStyle/>
              <a:p>
                <a:r>
                  <a:rPr lang="vi-VN" sz="1350" dirty="0"/>
                  <a:t>Ta có thể chồng nhiều lớp RNN hoặc LSTM, GRU bằng cách lấy trạng thái ẩn của lớp trước làm input cho lớp sau và input cho thời điểm sau cùng lúc</a:t>
                </a:r>
              </a:p>
              <a:p>
                <a:endParaRPr lang="en-US" sz="1350" dirty="0"/>
              </a:p>
              <a:p>
                <a:r>
                  <a:rPr lang="vi-VN" sz="1350" dirty="0"/>
                  <a:t>Cách tính toán trạng thái ẩn và out put của mô hình:</a:t>
                </a:r>
                <a:endParaRPr lang="en-US" sz="1350" dirty="0"/>
              </a:p>
              <a:p>
                <a:endParaRPr lang="en-US" sz="1350" dirty="0"/>
              </a:p>
              <a:p>
                <a:pPr marL="114300" indent="0">
                  <a:buNone/>
                </a:pPr>
                <a14:m>
                  <m:oMathPara xmlns:m="http://schemas.openxmlformats.org/officeDocument/2006/math">
                    <m:oMathParaPr>
                      <m:jc m:val="centerGroup"/>
                    </m:oMathParaPr>
                    <m:oMath xmlns:m="http://schemas.openxmlformats.org/officeDocument/2006/math">
                      <m:sSubSup>
                        <m:sSubSupPr>
                          <m:ctrlPr>
                            <a:rPr lang="en-US" sz="135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ea typeface="Cambria Math" panose="02040503050406030204" pitchFamily="18" charset="0"/>
                            </a:rPr>
                            <m:t>𝜑</m:t>
                          </m:r>
                        </m:e>
                        <m:sub>
                          <m:r>
                            <a:rPr lang="en-US" sz="1350" b="0" i="1" smtClean="0">
                              <a:latin typeface="Cambria Math" panose="02040503050406030204" pitchFamily="18" charset="0"/>
                            </a:rPr>
                            <m:t>𝑙</m:t>
                          </m:r>
                        </m:sub>
                      </m:sSub>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sub>
                        <m:sup>
                          <m:r>
                            <a:rPr lang="en-US" sz="1350" b="0" i="1" smtClean="0">
                              <a:latin typeface="Cambria Math" panose="02040503050406030204" pitchFamily="18" charset="0"/>
                            </a:rPr>
                            <m:t>𝑙</m:t>
                          </m:r>
                          <m:r>
                            <a:rPr lang="en-US" sz="1350" b="0" i="1" smtClean="0">
                              <a:latin typeface="Cambria Math" panose="02040503050406030204" pitchFamily="18" charset="0"/>
                            </a:rPr>
                            <m:t>−1</m:t>
                          </m:r>
                        </m:sup>
                      </m:sSubSup>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𝑊</m:t>
                          </m:r>
                        </m:e>
                        <m:sub>
                          <m:r>
                            <a:rPr lang="en-US" sz="1350" b="0" i="1" smtClean="0">
                              <a:latin typeface="Cambria Math" panose="02040503050406030204" pitchFamily="18" charset="0"/>
                            </a:rPr>
                            <m:t>𝑥h</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r>
                            <a:rPr lang="en-US" sz="1350" b="0" i="1" smtClean="0">
                              <a:latin typeface="Cambria Math" panose="02040503050406030204" pitchFamily="18" charset="0"/>
                            </a:rPr>
                            <m:t>−1</m:t>
                          </m:r>
                        </m:sub>
                        <m:sup>
                          <m:r>
                            <a:rPr lang="en-US" sz="1350" b="0" i="1" smtClean="0">
                              <a:latin typeface="Cambria Math" panose="02040503050406030204" pitchFamily="18" charset="0"/>
                            </a:rPr>
                            <m:t>𝑙</m:t>
                          </m:r>
                        </m:sup>
                      </m:sSubSup>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𝑊</m:t>
                          </m:r>
                        </m:e>
                        <m:sub>
                          <m:r>
                            <a:rPr lang="en-US" sz="1350" b="0" i="1" smtClean="0">
                              <a:latin typeface="Cambria Math" panose="02040503050406030204" pitchFamily="18" charset="0"/>
                            </a:rPr>
                            <m:t>hh</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𝑏</m:t>
                          </m:r>
                        </m:e>
                        <m:sub>
                          <m:r>
                            <a:rPr lang="en-US" sz="1350" b="0" i="1" smtClean="0">
                              <a:latin typeface="Cambria Math" panose="02040503050406030204" pitchFamily="18" charset="0"/>
                            </a:rPr>
                            <m:t>h</m:t>
                          </m:r>
                        </m:sub>
                        <m:sup>
                          <m:r>
                            <a:rPr lang="en-US" sz="1350" b="0" i="1" smtClean="0">
                              <a:latin typeface="Cambria Math" panose="02040503050406030204" pitchFamily="18" charset="0"/>
                            </a:rPr>
                            <m:t>𝑙</m:t>
                          </m:r>
                        </m:sup>
                      </m:sSubSup>
                      <m:r>
                        <a:rPr lang="en-US" sz="1350" b="0" i="1" smtClean="0">
                          <a:latin typeface="Cambria Math" panose="02040503050406030204" pitchFamily="18" charset="0"/>
                        </a:rPr>
                        <m:t>)</m:t>
                      </m:r>
                    </m:oMath>
                  </m:oMathPara>
                </a14:m>
                <a:endParaRPr lang="en-US" sz="1350" dirty="0"/>
              </a:p>
              <a:p>
                <a:pPr marL="114300" indent="0">
                  <a:buNone/>
                </a:pPr>
                <a14:m>
                  <m:oMathPara xmlns:m="http://schemas.openxmlformats.org/officeDocument/2006/math">
                    <m:oMathParaPr>
                      <m:jc m:val="centerGroup"/>
                    </m:oMathParaPr>
                    <m:oMath xmlns:m="http://schemas.openxmlformats.org/officeDocument/2006/math">
                      <m:sSub>
                        <m:sSubPr>
                          <m:ctrlPr>
                            <a:rPr lang="en-US" sz="1350" i="1" smtClean="0">
                              <a:latin typeface="Cambria Math" panose="02040503050406030204" pitchFamily="18" charset="0"/>
                            </a:rPr>
                          </m:ctrlPr>
                        </m:sSubPr>
                        <m:e>
                          <m:r>
                            <a:rPr lang="en-US" sz="1350" b="0" i="1" smtClean="0">
                              <a:latin typeface="Cambria Math" panose="02040503050406030204" pitchFamily="18" charset="0"/>
                            </a:rPr>
                            <m:t>𝑂</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i="1" smtClean="0">
                              <a:latin typeface="Cambria Math" panose="02040503050406030204" pitchFamily="18" charset="0"/>
                            </a:rPr>
                            <m:t>𝐻</m:t>
                          </m:r>
                        </m:e>
                        <m:sub>
                          <m:r>
                            <a:rPr lang="en-US" sz="1350" b="0" i="1" smtClean="0">
                              <a:latin typeface="Cambria Math" panose="02040503050406030204" pitchFamily="18" charset="0"/>
                            </a:rPr>
                            <m:t>𝑡</m:t>
                          </m:r>
                        </m:sub>
                        <m:sup>
                          <m:r>
                            <a:rPr lang="en-US" sz="1350" b="0" i="1" smtClean="0">
                              <a:latin typeface="Cambria Math" panose="02040503050406030204" pitchFamily="18" charset="0"/>
                            </a:rPr>
                            <m:t>𝐿</m:t>
                          </m:r>
                        </m:sup>
                      </m:sSub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𝑊</m:t>
                          </m:r>
                        </m:e>
                        <m:sub>
                          <m:r>
                            <a:rPr lang="en-US" sz="1350" b="0" i="1" smtClean="0">
                              <a:latin typeface="Cambria Math" panose="02040503050406030204" pitchFamily="18" charset="0"/>
                            </a:rPr>
                            <m:t>h𝑞</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𝑏</m:t>
                          </m:r>
                        </m:e>
                        <m:sub>
                          <m:r>
                            <a:rPr lang="en-US" sz="1350" b="0" i="1" smtClean="0">
                              <a:latin typeface="Cambria Math" panose="02040503050406030204" pitchFamily="18" charset="0"/>
                            </a:rPr>
                            <m:t>𝑞</m:t>
                          </m:r>
                        </m:sub>
                      </m:sSub>
                    </m:oMath>
                  </m:oMathPara>
                </a14:m>
                <a:endParaRPr lang="en-US" sz="135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6050147" cy="3967800"/>
              </a:xfrm>
              <a:blipFill>
                <a:blip r:embed="rId2"/>
                <a:stretch>
                  <a:fillRect t="-154" r="-10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687792" y="1566505"/>
            <a:ext cx="2414588" cy="2771775"/>
          </a:xfrm>
          <a:prstGeom prst="rect">
            <a:avLst/>
          </a:prstGeom>
        </p:spPr>
      </p:pic>
    </p:spTree>
    <p:extLst>
      <p:ext uri="{BB962C8B-B14F-4D97-AF65-F5344CB8AC3E}">
        <p14:creationId xmlns:p14="http://schemas.microsoft.com/office/powerpoint/2010/main" val="167171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Bidirectional RNN</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6296638" cy="3967800"/>
              </a:xfrm>
            </p:spPr>
            <p:txBody>
              <a:bodyPr>
                <a:normAutofit lnSpcReduction="10000"/>
              </a:bodyPr>
              <a:lstStyle/>
              <a:p>
                <a:r>
                  <a:rPr lang="en-US" sz="1500" dirty="0"/>
                  <a:t>Input </a:t>
                </a:r>
                <a:r>
                  <a:rPr lang="en-US" sz="1500" dirty="0" err="1"/>
                  <a:t>được</a:t>
                </a:r>
                <a:r>
                  <a:rPr lang="en-US" sz="1500" dirty="0"/>
                  <a:t> </a:t>
                </a:r>
                <a:r>
                  <a:rPr lang="en-US" sz="1500" dirty="0" err="1"/>
                  <a:t>nhập</a:t>
                </a:r>
                <a:r>
                  <a:rPr lang="en-US" sz="1500" dirty="0"/>
                  <a:t> </a:t>
                </a:r>
                <a:r>
                  <a:rPr lang="en-US" sz="1500" dirty="0" err="1"/>
                  <a:t>vào</a:t>
                </a:r>
                <a:r>
                  <a:rPr lang="en-US" sz="1500" dirty="0"/>
                  <a:t> </a:t>
                </a:r>
                <a:r>
                  <a:rPr lang="en-US" sz="1500" dirty="0" err="1"/>
                  <a:t>mô</a:t>
                </a:r>
                <a:r>
                  <a:rPr lang="en-US" sz="1500" dirty="0"/>
                  <a:t> </a:t>
                </a:r>
                <a:r>
                  <a:rPr lang="en-US" sz="1500" dirty="0" err="1"/>
                  <a:t>hình</a:t>
                </a:r>
                <a:r>
                  <a:rPr lang="en-US" sz="1500" dirty="0"/>
                  <a:t> </a:t>
                </a:r>
                <a:r>
                  <a:rPr lang="en-US" sz="1500" dirty="0" err="1"/>
                  <a:t>từ</a:t>
                </a:r>
                <a:r>
                  <a:rPr lang="en-US" sz="1500" dirty="0"/>
                  <a:t> </a:t>
                </a:r>
                <a:r>
                  <a:rPr lang="en-US" sz="1500" dirty="0" err="1"/>
                  <a:t>cả</a:t>
                </a:r>
                <a:r>
                  <a:rPr lang="en-US" sz="1500" dirty="0"/>
                  <a:t> 2 </a:t>
                </a:r>
                <a:r>
                  <a:rPr lang="en-US" sz="1500" dirty="0" err="1"/>
                  <a:t>chiều</a:t>
                </a:r>
                <a:r>
                  <a:rPr lang="en-US" sz="1500" dirty="0"/>
                  <a:t>, </a:t>
                </a:r>
                <a:r>
                  <a:rPr lang="en-US" sz="1500" dirty="0" err="1"/>
                  <a:t>suy</a:t>
                </a:r>
                <a:r>
                  <a:rPr lang="en-US" sz="1500" dirty="0"/>
                  <a:t> </a:t>
                </a:r>
                <a:r>
                  <a:rPr lang="en-US" sz="1500" dirty="0" err="1"/>
                  <a:t>ra</a:t>
                </a:r>
                <a:r>
                  <a:rPr lang="en-US" sz="1500" dirty="0"/>
                  <a:t> hidden state </a:t>
                </a:r>
                <a:r>
                  <a:rPr lang="en-US" sz="1500" dirty="0" err="1"/>
                  <a:t>của</a:t>
                </a:r>
                <a:r>
                  <a:rPr lang="en-US" sz="1500" dirty="0"/>
                  <a:t> </a:t>
                </a:r>
                <a:r>
                  <a:rPr lang="en-US" sz="1500" dirty="0" err="1"/>
                  <a:t>mỗi</a:t>
                </a:r>
                <a:r>
                  <a:rPr lang="en-US" sz="1500" dirty="0"/>
                  <a:t> </a:t>
                </a:r>
                <a:r>
                  <a:rPr lang="en-US" sz="1500" dirty="0" err="1"/>
                  <a:t>chiều</a:t>
                </a:r>
                <a:endParaRPr lang="en-US" sz="1500" dirty="0"/>
              </a:p>
              <a:p>
                <a:endParaRPr lang="en-US" sz="1500" dirty="0"/>
              </a:p>
              <a:p>
                <a:pPr marL="11430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𝜑</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ub>
                      </m:sSub>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𝑊</m:t>
                          </m:r>
                        </m:e>
                        <m:sub>
                          <m:r>
                            <a:rPr lang="en-US" sz="1600" b="0" i="1" smtClean="0">
                              <a:latin typeface="Cambria Math" panose="02040503050406030204" pitchFamily="18" charset="0"/>
                            </a:rPr>
                            <m:t>𝑥h</m:t>
                          </m:r>
                        </m:sub>
                        <m:sup>
                          <m:r>
                            <a:rPr lang="en-US" sz="1600" b="0" i="1" smtClean="0">
                              <a:latin typeface="Cambria Math" panose="02040503050406030204" pitchFamily="18" charset="0"/>
                            </a:rPr>
                            <m:t>𝑓</m:t>
                          </m:r>
                        </m:sup>
                      </m:sSubSup>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𝐻</m:t>
                              </m:r>
                            </m:e>
                          </m:acc>
                        </m:e>
                        <m:sub>
                          <m:r>
                            <a:rPr lang="en-US" sz="1600" i="1">
                              <a:latin typeface="Cambria Math" panose="02040503050406030204" pitchFamily="18" charset="0"/>
                            </a:rPr>
                            <m:t>𝑡</m:t>
                          </m:r>
                          <m:r>
                            <a:rPr lang="en-US" sz="1600" b="0" i="1" smtClean="0">
                              <a:latin typeface="Cambria Math" panose="02040503050406030204" pitchFamily="18" charset="0"/>
                            </a:rPr>
                            <m:t>−1</m:t>
                          </m:r>
                        </m:sub>
                      </m:sSub>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𝑊</m:t>
                          </m:r>
                        </m:e>
                        <m:sub>
                          <m:r>
                            <a:rPr lang="en-US" sz="1600" b="0" i="1" smtClean="0">
                              <a:latin typeface="Cambria Math" panose="02040503050406030204" pitchFamily="18" charset="0"/>
                            </a:rPr>
                            <m:t>hh</m:t>
                          </m:r>
                        </m:sub>
                        <m:sup>
                          <m:r>
                            <a:rPr lang="en-US" sz="1600" b="0" i="1" smtClean="0">
                              <a:latin typeface="Cambria Math" panose="02040503050406030204" pitchFamily="18" charset="0"/>
                            </a:rPr>
                            <m:t>𝑓</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𝑏</m:t>
                          </m:r>
                        </m:e>
                        <m:sub>
                          <m:r>
                            <a:rPr lang="en-US" sz="1600" b="0" i="1" smtClean="0">
                              <a:latin typeface="Cambria Math" panose="02040503050406030204" pitchFamily="18" charset="0"/>
                            </a:rPr>
                            <m:t>h</m:t>
                          </m:r>
                        </m:sub>
                        <m:sup>
                          <m:r>
                            <a:rPr lang="en-US" sz="1600" b="0" i="1" smtClean="0">
                              <a:latin typeface="Cambria Math" panose="02040503050406030204" pitchFamily="18" charset="0"/>
                            </a:rPr>
                            <m:t>𝑓</m:t>
                          </m:r>
                        </m:sup>
                      </m:sSubSup>
                      <m:r>
                        <a:rPr lang="en-US" sz="1600" b="0" i="1" smtClean="0">
                          <a:latin typeface="Cambria Math" panose="02040503050406030204" pitchFamily="18" charset="0"/>
                        </a:rPr>
                        <m:t>)</m:t>
                      </m:r>
                    </m:oMath>
                  </m:oMathPara>
                </a14:m>
                <a:endParaRPr lang="en-US" sz="1600" dirty="0"/>
              </a:p>
              <a:p>
                <a:pPr marL="114300" indent="0">
                  <a:buNone/>
                </a:pPr>
                <a:endParaRPr lang="en-US" sz="1500" dirty="0"/>
              </a:p>
              <a:p>
                <a:pPr marL="11430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i="1">
                              <a:latin typeface="Cambria Math" panose="02040503050406030204" pitchFamily="18" charset="0"/>
                            </a:rPr>
                            <m:t>𝑥h</m:t>
                          </m:r>
                        </m:sub>
                        <m:sup>
                          <m:r>
                            <a:rPr lang="en-US" sz="1600" b="0" i="1" smtClean="0">
                              <a:latin typeface="Cambria Math" panose="02040503050406030204" pitchFamily="18" charset="0"/>
                            </a:rPr>
                            <m:t>𝑏</m:t>
                          </m:r>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i="1">
                              <a:latin typeface="Cambria Math" panose="02040503050406030204" pitchFamily="18" charset="0"/>
                            </a:rPr>
                            <m:t>𝑡</m:t>
                          </m:r>
                          <m:r>
                            <a:rPr lang="en-US" sz="1600" i="1">
                              <a:latin typeface="Cambria Math" panose="02040503050406030204" pitchFamily="18" charset="0"/>
                            </a:rPr>
                            <m:t>−1</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i="1">
                              <a:latin typeface="Cambria Math" panose="02040503050406030204" pitchFamily="18" charset="0"/>
                            </a:rPr>
                            <m:t>hh</m:t>
                          </m:r>
                        </m:sub>
                        <m:sup>
                          <m:r>
                            <a:rPr lang="en-US" sz="1600" b="0" i="1" smtClean="0">
                              <a:latin typeface="Cambria Math" panose="02040503050406030204" pitchFamily="18" charset="0"/>
                            </a:rPr>
                            <m:t>𝑏</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h</m:t>
                          </m:r>
                        </m:sub>
                        <m:sup>
                          <m:r>
                            <a:rPr lang="en-US" sz="1600" b="0" i="1" smtClean="0">
                              <a:latin typeface="Cambria Math" panose="02040503050406030204" pitchFamily="18" charset="0"/>
                            </a:rPr>
                            <m:t>𝑏</m:t>
                          </m:r>
                        </m:sup>
                      </m:sSubSup>
                      <m:r>
                        <a:rPr lang="en-US" sz="1600" i="1">
                          <a:latin typeface="Cambria Math" panose="02040503050406030204" pitchFamily="18" charset="0"/>
                        </a:rPr>
                        <m:t>)</m:t>
                      </m:r>
                    </m:oMath>
                  </m:oMathPara>
                </a14:m>
                <a:endParaRPr lang="en-US" sz="1600" dirty="0"/>
              </a:p>
              <a:p>
                <a:pPr marL="114300" indent="0">
                  <a:buNone/>
                </a:pPr>
                <a:endParaRPr lang="en-US" sz="1500" dirty="0"/>
              </a:p>
              <a:p>
                <a:endParaRPr lang="en-US" sz="1500" dirty="0"/>
              </a:p>
              <a:p>
                <a:r>
                  <a:rPr lang="en-US" sz="1500" dirty="0"/>
                  <a:t>Hidden state </a:t>
                </a:r>
                <a:r>
                  <a:rPr lang="en-US" sz="1500" dirty="0" err="1"/>
                  <a:t>của</a:t>
                </a:r>
                <a:r>
                  <a:rPr lang="en-US" sz="1500" dirty="0"/>
                  <a:t> 2 </a:t>
                </a:r>
                <a:r>
                  <a:rPr lang="en-US" sz="1500" dirty="0" err="1"/>
                  <a:t>chiều</a:t>
                </a:r>
                <a:r>
                  <a:rPr lang="en-US" sz="1500" dirty="0"/>
                  <a:t> </a:t>
                </a:r>
                <a:r>
                  <a:rPr lang="en-US" sz="1500" dirty="0" err="1"/>
                  <a:t>được</a:t>
                </a:r>
                <a:r>
                  <a:rPr lang="en-US" sz="1500" dirty="0"/>
                  <a:t> </a:t>
                </a:r>
                <a:r>
                  <a:rPr lang="en-US" sz="1500" dirty="0" err="1"/>
                  <a:t>gộp</a:t>
                </a:r>
                <a:r>
                  <a:rPr lang="en-US" sz="1500" dirty="0"/>
                  <a:t> </a:t>
                </a:r>
                <a:r>
                  <a:rPr lang="en-US" sz="1500" dirty="0" err="1"/>
                  <a:t>lại</a:t>
                </a:r>
                <a:r>
                  <a:rPr lang="en-US" sz="1500" dirty="0"/>
                  <a:t> </a:t>
                </a:r>
                <a:r>
                  <a:rPr lang="en-US" sz="1500" dirty="0" err="1"/>
                  <a:t>để</a:t>
                </a:r>
                <a:r>
                  <a:rPr lang="en-US" sz="1500" dirty="0"/>
                  <a:t> </a:t>
                </a:r>
                <a:r>
                  <a:rPr lang="en-US" sz="1500" dirty="0" err="1"/>
                  <a:t>tính</a:t>
                </a:r>
                <a:r>
                  <a:rPr lang="en-US" sz="1500" dirty="0"/>
                  <a:t> output</a:t>
                </a:r>
              </a:p>
              <a:p>
                <a:pPr marL="11430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𝑡</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h𝑞</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𝑞</m:t>
                          </m:r>
                        </m:sub>
                      </m:sSub>
                    </m:oMath>
                  </m:oMathPara>
                </a14:m>
                <a:endParaRPr lang="en-US" sz="1500" dirty="0"/>
              </a:p>
              <a:p>
                <a:endParaRPr lang="en-US" sz="1500" dirty="0"/>
              </a:p>
              <a:p>
                <a:r>
                  <a:rPr lang="en-US" sz="1500" dirty="0" err="1"/>
                  <a:t>Đặc</a:t>
                </a:r>
                <a:r>
                  <a:rPr lang="en-US" sz="1500" dirty="0"/>
                  <a:t> </a:t>
                </a:r>
                <a:r>
                  <a:rPr lang="en-US" sz="1500" dirty="0" err="1"/>
                  <a:t>tính</a:t>
                </a:r>
                <a:r>
                  <a:rPr lang="en-US" sz="1500" dirty="0"/>
                  <a:t>:</a:t>
                </a:r>
              </a:p>
              <a:p>
                <a:pPr lvl="1"/>
                <a:r>
                  <a:rPr lang="en-US" sz="1200" dirty="0" err="1"/>
                  <a:t>Không</a:t>
                </a:r>
                <a:r>
                  <a:rPr lang="en-US" sz="1200" dirty="0"/>
                  <a:t> dung </a:t>
                </a:r>
                <a:r>
                  <a:rPr lang="en-US" sz="1200" dirty="0" err="1"/>
                  <a:t>được</a:t>
                </a:r>
                <a:r>
                  <a:rPr lang="en-US" sz="1200" dirty="0"/>
                  <a:t> </a:t>
                </a:r>
                <a:r>
                  <a:rPr lang="en-US" sz="1200" dirty="0" err="1"/>
                  <a:t>cho</a:t>
                </a:r>
                <a:r>
                  <a:rPr lang="en-US" sz="1200" dirty="0"/>
                  <a:t> </a:t>
                </a:r>
                <a:r>
                  <a:rPr lang="en-US" sz="1200" dirty="0" err="1"/>
                  <a:t>những</a:t>
                </a:r>
                <a:r>
                  <a:rPr lang="en-US" sz="1200" dirty="0"/>
                  <a:t> </a:t>
                </a:r>
                <a:r>
                  <a:rPr lang="en-US" sz="1200" dirty="0" err="1"/>
                  <a:t>ứng</a:t>
                </a:r>
                <a:r>
                  <a:rPr lang="en-US" sz="1200" dirty="0"/>
                  <a:t> </a:t>
                </a:r>
                <a:r>
                  <a:rPr lang="en-US" sz="1200" dirty="0" err="1"/>
                  <a:t>dụng</a:t>
                </a:r>
                <a:r>
                  <a:rPr lang="en-US" sz="1200" dirty="0"/>
                  <a:t> </a:t>
                </a:r>
                <a:r>
                  <a:rPr lang="en-US" sz="1200" dirty="0" err="1"/>
                  <a:t>dự</a:t>
                </a:r>
                <a:r>
                  <a:rPr lang="en-US" sz="1200" dirty="0"/>
                  <a:t> </a:t>
                </a:r>
                <a:r>
                  <a:rPr lang="en-US" sz="1200" dirty="0" err="1"/>
                  <a:t>đoán</a:t>
                </a:r>
                <a:r>
                  <a:rPr lang="en-US" sz="1200" dirty="0"/>
                  <a:t> </a:t>
                </a:r>
                <a:r>
                  <a:rPr lang="en-US" sz="1200" dirty="0" err="1"/>
                  <a:t>các</a:t>
                </a:r>
                <a:r>
                  <a:rPr lang="en-US" sz="1200" dirty="0"/>
                  <a:t> </a:t>
                </a:r>
                <a:r>
                  <a:rPr lang="en-US" sz="1200" dirty="0" err="1"/>
                  <a:t>bước</a:t>
                </a:r>
                <a:r>
                  <a:rPr lang="en-US" sz="1200" dirty="0"/>
                  <a:t> </a:t>
                </a:r>
                <a:r>
                  <a:rPr lang="en-US" sz="1200" dirty="0" err="1"/>
                  <a:t>tiếp</a:t>
                </a:r>
                <a:r>
                  <a:rPr lang="en-US" sz="1200" dirty="0"/>
                  <a:t> </a:t>
                </a:r>
                <a:r>
                  <a:rPr lang="en-US" sz="1200" dirty="0" err="1"/>
                  <a:t>theo</a:t>
                </a:r>
                <a:endParaRPr lang="en-US" sz="1200" dirty="0"/>
              </a:p>
              <a:p>
                <a:pPr lvl="1"/>
                <a:r>
                  <a:rPr lang="en-US" sz="1200" dirty="0" err="1"/>
                  <a:t>Thời</a:t>
                </a:r>
                <a:r>
                  <a:rPr lang="en-US" sz="1200" dirty="0"/>
                  <a:t> </a:t>
                </a:r>
                <a:r>
                  <a:rPr lang="en-US" sz="1200" dirty="0" err="1"/>
                  <a:t>gian</a:t>
                </a:r>
                <a:r>
                  <a:rPr lang="en-US" sz="1200" dirty="0"/>
                  <a:t> train </a:t>
                </a:r>
                <a:r>
                  <a:rPr lang="en-US" sz="1200" dirty="0" err="1"/>
                  <a:t>lâu</a:t>
                </a:r>
                <a:endParaRPr lang="en-US" sz="1200" dirty="0"/>
              </a:p>
              <a:p>
                <a:pPr lvl="1"/>
                <a:r>
                  <a:rPr lang="en-US" sz="1200" dirty="0" err="1"/>
                  <a:t>Ứng</a:t>
                </a:r>
                <a:r>
                  <a:rPr lang="en-US" sz="1200" dirty="0"/>
                  <a:t> </a:t>
                </a:r>
                <a:r>
                  <a:rPr lang="en-US" sz="1200" dirty="0" err="1"/>
                  <a:t>dụng</a:t>
                </a:r>
                <a:r>
                  <a:rPr lang="en-US" sz="1200" dirty="0"/>
                  <a:t> </a:t>
                </a:r>
                <a:r>
                  <a:rPr lang="en-US" sz="1200" dirty="0" err="1"/>
                  <a:t>tiêu</a:t>
                </a:r>
                <a:r>
                  <a:rPr lang="en-US" sz="1200" dirty="0"/>
                  <a:t> </a:t>
                </a:r>
                <a:r>
                  <a:rPr lang="en-US" sz="1200" dirty="0" err="1"/>
                  <a:t>biểu</a:t>
                </a:r>
                <a:r>
                  <a:rPr lang="en-US" sz="1200" dirty="0"/>
                  <a:t>: </a:t>
                </a:r>
                <a:r>
                  <a:rPr lang="en-US" sz="1200" dirty="0" err="1"/>
                  <a:t>điền</a:t>
                </a:r>
                <a:r>
                  <a:rPr lang="en-US" sz="1200" dirty="0"/>
                  <a:t> </a:t>
                </a:r>
                <a:r>
                  <a:rPr lang="en-US" sz="1200" dirty="0" err="1"/>
                  <a:t>vào</a:t>
                </a:r>
                <a:r>
                  <a:rPr lang="en-US" sz="1200" dirty="0"/>
                  <a:t> </a:t>
                </a:r>
                <a:r>
                  <a:rPr lang="en-US" sz="1200" dirty="0" err="1"/>
                  <a:t>chỗ</a:t>
                </a:r>
                <a:r>
                  <a:rPr lang="en-US" sz="1200" dirty="0"/>
                  <a:t> </a:t>
                </a:r>
                <a:r>
                  <a:rPr lang="en-US" sz="1200" dirty="0" err="1"/>
                  <a:t>trống</a:t>
                </a:r>
                <a:r>
                  <a:rPr lang="en-US" sz="1200" dirty="0"/>
                  <a:t>, encode </a:t>
                </a:r>
                <a:r>
                  <a:rPr lang="en-US" sz="1200" dirty="0" err="1"/>
                  <a:t>một</a:t>
                </a:r>
                <a:r>
                  <a:rPr lang="en-US" sz="1200" dirty="0"/>
                  <a:t> </a:t>
                </a:r>
                <a:r>
                  <a:rPr lang="en-US" sz="1200" dirty="0" err="1"/>
                  <a:t>chuỗi</a:t>
                </a:r>
                <a:r>
                  <a:rPr lang="en-US" sz="1200" dirty="0"/>
                  <a:t>, </a:t>
                </a:r>
                <a:r>
                  <a:rPr lang="en-US" sz="1200" dirty="0" err="1"/>
                  <a:t>etc</a:t>
                </a:r>
                <a:endParaRPr lang="en-US" sz="120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6296638" cy="3967800"/>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414839" y="1252498"/>
            <a:ext cx="3657406" cy="2298674"/>
          </a:xfrm>
          <a:prstGeom prst="rect">
            <a:avLst/>
          </a:prstGeom>
        </p:spPr>
      </p:pic>
    </p:spTree>
    <p:extLst>
      <p:ext uri="{BB962C8B-B14F-4D97-AF65-F5344CB8AC3E}">
        <p14:creationId xmlns:p14="http://schemas.microsoft.com/office/powerpoint/2010/main" val="775630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4</a:t>
            </a:r>
            <a:r>
              <a:rPr lang="vi-VN" dirty="0"/>
              <a:t>: </a:t>
            </a:r>
            <a:r>
              <a:rPr lang="en-US" dirty="0"/>
              <a:t>Encoder decoder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073463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encoder-decoder</a:t>
            </a:r>
          </a:p>
        </p:txBody>
      </p:sp>
      <p:sp>
        <p:nvSpPr>
          <p:cNvPr id="5" name="Content Placeholder 4"/>
          <p:cNvSpPr>
            <a:spLocks noGrp="1"/>
          </p:cNvSpPr>
          <p:nvPr>
            <p:ph type="body" idx="1"/>
          </p:nvPr>
        </p:nvSpPr>
        <p:spPr/>
        <p:txBody>
          <a:bodyPr>
            <a:normAutofit/>
          </a:bodyPr>
          <a:lstStyle/>
          <a:p>
            <a:r>
              <a:rPr lang="en-US" sz="1500" dirty="0" err="1"/>
              <a:t>Mô</a:t>
            </a:r>
            <a:r>
              <a:rPr lang="en-US" sz="1500" dirty="0"/>
              <a:t> </a:t>
            </a:r>
            <a:r>
              <a:rPr lang="en-US" sz="1500" dirty="0" err="1"/>
              <a:t>hình</a:t>
            </a:r>
            <a:r>
              <a:rPr lang="en-US" sz="1500" dirty="0"/>
              <a:t> </a:t>
            </a:r>
            <a:r>
              <a:rPr lang="en-US" sz="1500" dirty="0" err="1"/>
              <a:t>này</a:t>
            </a:r>
            <a:r>
              <a:rPr lang="en-US" sz="1500" dirty="0"/>
              <a:t> </a:t>
            </a:r>
            <a:r>
              <a:rPr lang="en-US" sz="1500" dirty="0" err="1"/>
              <a:t>áp</a:t>
            </a:r>
            <a:r>
              <a:rPr lang="en-US" sz="1500" dirty="0"/>
              <a:t> </a:t>
            </a:r>
            <a:r>
              <a:rPr lang="en-US" sz="1500" dirty="0" err="1"/>
              <a:t>dụng</a:t>
            </a:r>
            <a:r>
              <a:rPr lang="en-US" sz="1500" dirty="0"/>
              <a:t> </a:t>
            </a:r>
            <a:r>
              <a:rPr lang="en-US" sz="1500" dirty="0" err="1"/>
              <a:t>được</a:t>
            </a:r>
            <a:r>
              <a:rPr lang="en-US" sz="1500" dirty="0"/>
              <a:t> </a:t>
            </a:r>
            <a:r>
              <a:rPr lang="en-US" sz="1500" dirty="0" err="1"/>
              <a:t>cho</a:t>
            </a:r>
            <a:r>
              <a:rPr lang="en-US" sz="1500" dirty="0"/>
              <a:t> </a:t>
            </a:r>
            <a:r>
              <a:rPr lang="en-US" sz="1500" dirty="0" err="1"/>
              <a:t>dữ</a:t>
            </a:r>
            <a:r>
              <a:rPr lang="en-US" sz="1500" dirty="0"/>
              <a:t> </a:t>
            </a:r>
            <a:r>
              <a:rPr lang="en-US" sz="1500" dirty="0" err="1"/>
              <a:t>liệu</a:t>
            </a:r>
            <a:r>
              <a:rPr lang="en-US" sz="1500" dirty="0"/>
              <a:t> </a:t>
            </a:r>
            <a:r>
              <a:rPr lang="en-US" sz="1500" dirty="0" err="1"/>
              <a:t>có</a:t>
            </a:r>
            <a:r>
              <a:rPr lang="en-US" sz="1500" dirty="0"/>
              <a:t> </a:t>
            </a:r>
            <a:r>
              <a:rPr lang="en-US" sz="1500" dirty="0" err="1"/>
              <a:t>chiều</a:t>
            </a:r>
            <a:r>
              <a:rPr lang="en-US" sz="1500" dirty="0"/>
              <a:t> </a:t>
            </a:r>
            <a:r>
              <a:rPr lang="en-US" sz="1500" dirty="0" err="1"/>
              <a:t>dài</a:t>
            </a:r>
            <a:r>
              <a:rPr lang="en-US" sz="1500" dirty="0"/>
              <a:t> input </a:t>
            </a:r>
            <a:r>
              <a:rPr lang="en-US" sz="1500" dirty="0" err="1"/>
              <a:t>và</a:t>
            </a:r>
            <a:r>
              <a:rPr lang="en-US" sz="1500" dirty="0"/>
              <a:t> output </a:t>
            </a:r>
            <a:r>
              <a:rPr lang="en-US" sz="1500" dirty="0" err="1"/>
              <a:t>khác</a:t>
            </a:r>
            <a:r>
              <a:rPr lang="en-US" sz="1500" dirty="0"/>
              <a:t> </a:t>
            </a:r>
            <a:r>
              <a:rPr lang="en-US" sz="1500" dirty="0" err="1"/>
              <a:t>nhau</a:t>
            </a:r>
            <a:endParaRPr lang="en-US" sz="1500" dirty="0"/>
          </a:p>
          <a:p>
            <a:r>
              <a:rPr lang="en-US" sz="1500" dirty="0"/>
              <a:t>Encoder </a:t>
            </a:r>
            <a:r>
              <a:rPr lang="en-US" sz="1500" dirty="0" err="1"/>
              <a:t>chuyển</a:t>
            </a:r>
            <a:r>
              <a:rPr lang="en-US" sz="1500" dirty="0"/>
              <a:t> </a:t>
            </a:r>
            <a:r>
              <a:rPr lang="en-US" sz="1500" dirty="0" err="1"/>
              <a:t>chuỗi</a:t>
            </a:r>
            <a:r>
              <a:rPr lang="en-US" sz="1500" dirty="0"/>
              <a:t> input </a:t>
            </a:r>
            <a:r>
              <a:rPr lang="en-US" sz="1500" dirty="0" err="1"/>
              <a:t>thành</a:t>
            </a:r>
            <a:r>
              <a:rPr lang="en-US" sz="1500" dirty="0"/>
              <a:t> </a:t>
            </a:r>
            <a:r>
              <a:rPr lang="en-US" sz="1500" dirty="0" err="1"/>
              <a:t>một</a:t>
            </a:r>
            <a:r>
              <a:rPr lang="en-US" sz="1500" dirty="0"/>
              <a:t> </a:t>
            </a:r>
            <a:r>
              <a:rPr lang="en-US" sz="1500" dirty="0" err="1"/>
              <a:t>dạng</a:t>
            </a:r>
            <a:r>
              <a:rPr lang="en-US" sz="1500" dirty="0"/>
              <a:t> </a:t>
            </a:r>
            <a:r>
              <a:rPr lang="en-US" sz="1500" dirty="0" err="1"/>
              <a:t>dữ</a:t>
            </a:r>
            <a:r>
              <a:rPr lang="en-US" sz="1500" dirty="0"/>
              <a:t> </a:t>
            </a:r>
            <a:r>
              <a:rPr lang="en-US" sz="1500" dirty="0" err="1"/>
              <a:t>liệu</a:t>
            </a:r>
            <a:r>
              <a:rPr lang="en-US" sz="1500" dirty="0"/>
              <a:t> </a:t>
            </a:r>
            <a:r>
              <a:rPr lang="en-US" sz="1500" dirty="0" err="1"/>
              <a:t>nén</a:t>
            </a:r>
            <a:r>
              <a:rPr lang="en-US" sz="1500" dirty="0"/>
              <a:t> (state) </a:t>
            </a:r>
            <a:r>
              <a:rPr lang="en-US" sz="1500" dirty="0" err="1"/>
              <a:t>với</a:t>
            </a:r>
            <a:r>
              <a:rPr lang="en-US" sz="1500" dirty="0"/>
              <a:t> </a:t>
            </a:r>
            <a:r>
              <a:rPr lang="en-US" sz="1500" dirty="0" err="1"/>
              <a:t>kích</a:t>
            </a:r>
            <a:r>
              <a:rPr lang="en-US" sz="1500" dirty="0"/>
              <a:t> </a:t>
            </a:r>
            <a:r>
              <a:rPr lang="en-US" sz="1500" dirty="0" err="1"/>
              <a:t>thước</a:t>
            </a:r>
            <a:r>
              <a:rPr lang="en-US" sz="1500" dirty="0"/>
              <a:t> </a:t>
            </a:r>
            <a:r>
              <a:rPr lang="en-US" sz="1500" dirty="0" err="1"/>
              <a:t>cố</a:t>
            </a:r>
            <a:r>
              <a:rPr lang="en-US" sz="1500" dirty="0"/>
              <a:t> </a:t>
            </a:r>
            <a:r>
              <a:rPr lang="en-US" sz="1500" dirty="0" err="1"/>
              <a:t>định</a:t>
            </a:r>
            <a:endParaRPr lang="en-US" sz="1500" dirty="0"/>
          </a:p>
          <a:p>
            <a:r>
              <a:rPr lang="en-US" sz="1500" dirty="0" err="1"/>
              <a:t>Một</a:t>
            </a:r>
            <a:r>
              <a:rPr lang="en-US" sz="1500" dirty="0"/>
              <a:t> </a:t>
            </a:r>
            <a:r>
              <a:rPr lang="en-US" sz="1500" dirty="0" err="1"/>
              <a:t>ứng</a:t>
            </a:r>
            <a:r>
              <a:rPr lang="en-US" sz="1500" dirty="0"/>
              <a:t> </a:t>
            </a:r>
            <a:r>
              <a:rPr lang="en-US" sz="1500" dirty="0" err="1"/>
              <a:t>dụng</a:t>
            </a:r>
            <a:r>
              <a:rPr lang="en-US" sz="1500" dirty="0"/>
              <a:t> </a:t>
            </a:r>
            <a:r>
              <a:rPr lang="en-US" sz="1500" dirty="0" err="1"/>
              <a:t>phổ</a:t>
            </a:r>
            <a:r>
              <a:rPr lang="en-US" sz="1500" dirty="0"/>
              <a:t> </a:t>
            </a:r>
            <a:r>
              <a:rPr lang="en-US" sz="1500" dirty="0" err="1"/>
              <a:t>biến</a:t>
            </a:r>
            <a:r>
              <a:rPr lang="en-US" sz="1500" dirty="0"/>
              <a:t> </a:t>
            </a:r>
            <a:r>
              <a:rPr lang="en-US" sz="1500" dirty="0" err="1"/>
              <a:t>là</a:t>
            </a:r>
            <a:r>
              <a:rPr lang="en-US" sz="1500" dirty="0"/>
              <a:t> </a:t>
            </a:r>
            <a:r>
              <a:rPr lang="en-US" sz="1500" dirty="0" err="1"/>
              <a:t>dịch</a:t>
            </a:r>
            <a:r>
              <a:rPr lang="en-US" sz="1500" dirty="0"/>
              <a:t> </a:t>
            </a:r>
            <a:r>
              <a:rPr lang="en-US" sz="1500" dirty="0" err="1"/>
              <a:t>ngôn</a:t>
            </a:r>
            <a:r>
              <a:rPr lang="en-US" sz="1500" dirty="0"/>
              <a:t> </a:t>
            </a:r>
            <a:r>
              <a:rPr lang="en-US" sz="1500" dirty="0" err="1"/>
              <a:t>ngữ</a:t>
            </a:r>
            <a:endParaRPr lang="en-US" sz="1500" dirty="0"/>
          </a:p>
          <a:p>
            <a:endParaRPr lang="en-US" sz="1500" dirty="0"/>
          </a:p>
        </p:txBody>
      </p:sp>
      <p:pic>
        <p:nvPicPr>
          <p:cNvPr id="6" name="Picture 5"/>
          <p:cNvPicPr>
            <a:picLocks noChangeAspect="1"/>
          </p:cNvPicPr>
          <p:nvPr/>
        </p:nvPicPr>
        <p:blipFill>
          <a:blip r:embed="rId2"/>
          <a:stretch>
            <a:fillRect/>
          </a:stretch>
        </p:blipFill>
        <p:spPr>
          <a:xfrm>
            <a:off x="1524129" y="2018419"/>
            <a:ext cx="6095742" cy="815965"/>
          </a:xfrm>
          <a:prstGeom prst="rect">
            <a:avLst/>
          </a:prstGeom>
        </p:spPr>
      </p:pic>
    </p:spTree>
    <p:extLst>
      <p:ext uri="{BB962C8B-B14F-4D97-AF65-F5344CB8AC3E}">
        <p14:creationId xmlns:p14="http://schemas.microsoft.com/office/powerpoint/2010/main" val="170784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A1663BEA-6944-B97F-57F9-437362C82BEF}"/>
              </a:ext>
            </a:extLst>
          </p:cNvPr>
          <p:cNvPicPr>
            <a:picLocks noChangeAspect="1"/>
          </p:cNvPicPr>
          <p:nvPr/>
        </p:nvPicPr>
        <p:blipFill rotWithShape="1">
          <a:blip r:embed="rId2"/>
          <a:srcRect r="35139"/>
          <a:stretch/>
        </p:blipFill>
        <p:spPr>
          <a:xfrm>
            <a:off x="4855450" y="1247688"/>
            <a:ext cx="3904090" cy="2816096"/>
          </a:xfrm>
          <a:prstGeom prst="rect">
            <a:avLst/>
          </a:prstGeom>
        </p:spPr>
      </p:pic>
      <p:sp>
        <p:nvSpPr>
          <p:cNvPr id="2" name="Title 1"/>
          <p:cNvSpPr>
            <a:spLocks noGrp="1"/>
          </p:cNvSpPr>
          <p:nvPr>
            <p:ph type="title"/>
          </p:nvPr>
        </p:nvSpPr>
        <p:spPr/>
        <p:txBody>
          <a:bodyPr>
            <a:normAutofit fontScale="90000"/>
          </a:bodyPr>
          <a:lstStyle/>
          <a:p>
            <a:r>
              <a:rPr lang="en-US" dirty="0"/>
              <a:t>Encoder</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6598B56-D6A3-A326-183A-1195DB9DC11E}"/>
                  </a:ext>
                </a:extLst>
              </p:cNvPr>
              <p:cNvSpPr>
                <a:spLocks noGrp="1"/>
              </p:cNvSpPr>
              <p:nvPr>
                <p:ph type="body" idx="1"/>
              </p:nvPr>
            </p:nvSpPr>
            <p:spPr>
              <a:xfrm>
                <a:off x="310895" y="676655"/>
                <a:ext cx="5000575" cy="3744269"/>
              </a:xfrm>
            </p:spPr>
            <p:txBody>
              <a:bodyPr>
                <a:normAutofit fontScale="92500" lnSpcReduction="10000"/>
              </a:bodyPr>
              <a:lstStyle/>
              <a:p>
                <a:r>
                  <a:rPr lang="en-US" sz="1800" dirty="0"/>
                  <a:t>Encoder </a:t>
                </a:r>
                <a:r>
                  <a:rPr lang="en-US" sz="1800" dirty="0" err="1"/>
                  <a:t>chuyển</a:t>
                </a:r>
                <a:r>
                  <a:rPr lang="en-US" sz="1800" dirty="0"/>
                  <a:t> </a:t>
                </a:r>
                <a:r>
                  <a:rPr lang="en-US" sz="1800" dirty="0" err="1"/>
                  <a:t>đổi</a:t>
                </a:r>
                <a:r>
                  <a:rPr lang="en-US" sz="1800" dirty="0"/>
                  <a:t> </a:t>
                </a:r>
                <a:r>
                  <a:rPr lang="en-US" sz="1800" dirty="0" err="1"/>
                  <a:t>một</a:t>
                </a:r>
                <a:r>
                  <a:rPr lang="en-US" sz="1800" dirty="0"/>
                  <a:t> </a:t>
                </a:r>
                <a:r>
                  <a:rPr lang="en-US" sz="1800" dirty="0" err="1"/>
                  <a:t>chuỗi</a:t>
                </a:r>
                <a:r>
                  <a:rPr lang="en-US" sz="1800" dirty="0"/>
                  <a:t> </a:t>
                </a:r>
                <a:r>
                  <a:rPr lang="en-US" sz="1800" dirty="0" err="1"/>
                  <a:t>có</a:t>
                </a:r>
                <a:r>
                  <a:rPr lang="en-US" sz="1800" dirty="0"/>
                  <a:t> </a:t>
                </a:r>
                <a:r>
                  <a:rPr lang="en-US" sz="1800" dirty="0" err="1"/>
                  <a:t>chiều</a:t>
                </a:r>
                <a:r>
                  <a:rPr lang="en-US" sz="1800" dirty="0"/>
                  <a:t> </a:t>
                </a:r>
                <a:r>
                  <a:rPr lang="en-US" sz="1800" dirty="0" err="1"/>
                  <a:t>dài</a:t>
                </a:r>
                <a:r>
                  <a:rPr lang="en-US" sz="1800" dirty="0"/>
                  <a:t> </a:t>
                </a:r>
                <a:r>
                  <a:rPr lang="en-US" sz="1800" dirty="0" err="1"/>
                  <a:t>tuỳ</a:t>
                </a:r>
                <a:r>
                  <a:rPr lang="en-US" sz="1800" dirty="0"/>
                  <a:t> ý </a:t>
                </a:r>
                <a:r>
                  <a:rPr lang="en-US" sz="1800" dirty="0" err="1"/>
                  <a:t>thành</a:t>
                </a:r>
                <a:r>
                  <a:rPr lang="en-US" sz="1800" dirty="0"/>
                  <a:t> </a:t>
                </a:r>
                <a:r>
                  <a:rPr lang="en-US" sz="1800" dirty="0" err="1"/>
                  <a:t>một</a:t>
                </a:r>
                <a:r>
                  <a:rPr lang="en-US" sz="1800" dirty="0"/>
                  <a:t> vector context </a:t>
                </a:r>
                <a:r>
                  <a:rPr lang="en-US" sz="1800" dirty="0" err="1"/>
                  <a:t>có</a:t>
                </a:r>
                <a:r>
                  <a:rPr lang="en-US" sz="1800" dirty="0"/>
                  <a:t> </a:t>
                </a:r>
                <a:r>
                  <a:rPr lang="en-US" sz="1800" dirty="0" err="1"/>
                  <a:t>kích</a:t>
                </a:r>
                <a:r>
                  <a:rPr lang="en-US" sz="1800" dirty="0"/>
                  <a:t> </a:t>
                </a:r>
                <a:r>
                  <a:rPr lang="en-US" sz="1800" dirty="0" err="1"/>
                  <a:t>thước</a:t>
                </a:r>
                <a:r>
                  <a:rPr lang="en-US" sz="1800" dirty="0"/>
                  <a:t> </a:t>
                </a:r>
                <a:r>
                  <a:rPr lang="en-US" sz="1800" dirty="0" err="1"/>
                  <a:t>cố</a:t>
                </a:r>
                <a:r>
                  <a:rPr lang="en-US" sz="1800" dirty="0"/>
                  <a:t> </a:t>
                </a:r>
                <a:r>
                  <a:rPr lang="en-US" sz="1800" dirty="0" err="1"/>
                  <a:t>định</a:t>
                </a:r>
                <a:endParaRPr lang="en-US" sz="1800" dirty="0"/>
              </a:p>
              <a:p>
                <a:endParaRPr lang="en-US" sz="1800" dirty="0"/>
              </a:p>
              <a:p>
                <a:r>
                  <a:rPr lang="en-US" sz="1800" dirty="0" err="1"/>
                  <a:t>Trạng</a:t>
                </a:r>
                <a:r>
                  <a:rPr lang="en-US" sz="1800" dirty="0"/>
                  <a:t> </a:t>
                </a:r>
                <a:r>
                  <a:rPr lang="en-US" sz="1800" dirty="0" err="1"/>
                  <a:t>thái</a:t>
                </a:r>
                <a:r>
                  <a:rPr lang="en-US" sz="1800" dirty="0"/>
                  <a:t> </a:t>
                </a:r>
                <a:r>
                  <a:rPr lang="en-US" sz="1800" dirty="0" err="1"/>
                  <a:t>ẩn</a:t>
                </a:r>
                <a:r>
                  <a:rPr lang="en-US" sz="1800" dirty="0"/>
                  <a:t> </a:t>
                </a:r>
                <a:r>
                  <a:rPr lang="en-US" sz="1800" dirty="0" err="1"/>
                  <a:t>của</a:t>
                </a:r>
                <a:r>
                  <a:rPr lang="en-US" sz="1800" dirty="0"/>
                  <a:t> </a:t>
                </a:r>
                <a:r>
                  <a:rPr lang="en-US" sz="1800" dirty="0" err="1"/>
                  <a:t>từng</a:t>
                </a:r>
                <a:r>
                  <a:rPr lang="en-US" sz="1800" dirty="0"/>
                  <a:t> </a:t>
                </a:r>
                <a:r>
                  <a:rPr lang="en-US" sz="1800" dirty="0" err="1"/>
                  <a:t>thời</a:t>
                </a:r>
                <a:r>
                  <a:rPr lang="en-US" sz="1800" dirty="0"/>
                  <a:t> </a:t>
                </a:r>
                <a:r>
                  <a:rPr lang="en-US" sz="1800" dirty="0" err="1"/>
                  <a:t>điểm</a:t>
                </a:r>
                <a:r>
                  <a:rPr lang="en-US" sz="1800" dirty="0"/>
                  <a:t> </a:t>
                </a:r>
                <a:r>
                  <a:rPr lang="en-US" sz="1800" dirty="0" err="1"/>
                  <a:t>được</a:t>
                </a:r>
                <a:r>
                  <a:rPr lang="en-US" sz="1800" dirty="0"/>
                  <a:t> </a:t>
                </a:r>
                <a:r>
                  <a:rPr lang="en-US" sz="1800" dirty="0" err="1"/>
                  <a:t>tính</a:t>
                </a:r>
                <a:r>
                  <a:rPr lang="en-US" sz="1800" dirty="0"/>
                  <a:t> </a:t>
                </a:r>
                <a:r>
                  <a:rPr lang="en-US" sz="1800" dirty="0" err="1"/>
                  <a:t>theo</a:t>
                </a:r>
                <a:r>
                  <a:rPr lang="en-US" sz="1800" dirty="0"/>
                  <a:t> </a:t>
                </a:r>
                <a:r>
                  <a:rPr lang="en-US" sz="1800" dirty="0" err="1"/>
                  <a:t>công</a:t>
                </a:r>
                <a:r>
                  <a:rPr lang="en-US" sz="1800" dirty="0"/>
                  <a:t> </a:t>
                </a:r>
                <a:r>
                  <a:rPr lang="en-US" sz="1800" dirty="0" err="1"/>
                  <a:t>thức</a:t>
                </a:r>
                <a:r>
                  <a:rPr lang="en-US" sz="1800" dirty="0"/>
                  <a:t>:</a:t>
                </a: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m:oMathPara>
                </a14:m>
                <a:endParaRPr lang="en-US" sz="1800" dirty="0"/>
              </a:p>
              <a:p>
                <a:pPr marL="114300" indent="0">
                  <a:buNone/>
                </a:pPr>
                <a:r>
                  <a:rPr lang="en-US" sz="1800" dirty="0" err="1"/>
                  <a:t>Với</a:t>
                </a:r>
                <a:r>
                  <a:rPr lang="en-US" sz="1800" dirty="0"/>
                  <a:t> f </a:t>
                </a:r>
                <a:r>
                  <a:rPr lang="en-US" sz="1800" dirty="0" err="1"/>
                  <a:t>có</a:t>
                </a:r>
                <a:r>
                  <a:rPr lang="en-US" sz="1800" dirty="0"/>
                  <a:t> </a:t>
                </a:r>
                <a:r>
                  <a:rPr lang="en-US" sz="1800" dirty="0" err="1"/>
                  <a:t>thể</a:t>
                </a:r>
                <a:r>
                  <a:rPr lang="en-US" sz="1800" dirty="0"/>
                  <a:t> </a:t>
                </a:r>
                <a:r>
                  <a:rPr lang="en-US" sz="1800" dirty="0" err="1"/>
                  <a:t>là</a:t>
                </a:r>
                <a:r>
                  <a:rPr lang="en-US" sz="1800" dirty="0"/>
                  <a:t> RNN, LSTM</a:t>
                </a:r>
              </a:p>
              <a:p>
                <a:endParaRPr lang="en-US" sz="1800" dirty="0"/>
              </a:p>
              <a:p>
                <a:r>
                  <a:rPr lang="en-US" sz="1800" dirty="0"/>
                  <a:t>Vector </a:t>
                </a:r>
                <a:r>
                  <a:rPr lang="en-US" sz="1800" dirty="0" err="1"/>
                  <a:t>trạng</a:t>
                </a:r>
                <a:r>
                  <a:rPr lang="en-US" sz="1800" dirty="0"/>
                  <a:t> </a:t>
                </a:r>
                <a:r>
                  <a:rPr lang="en-US" sz="1800" dirty="0" err="1"/>
                  <a:t>thái</a:t>
                </a:r>
                <a:r>
                  <a:rPr lang="en-US" sz="1800" dirty="0"/>
                  <a:t> </a:t>
                </a:r>
                <a:r>
                  <a:rPr lang="en-US" sz="1800" dirty="0" err="1"/>
                  <a:t>được</a:t>
                </a:r>
                <a:r>
                  <a:rPr lang="en-US" sz="1800" dirty="0"/>
                  <a:t> </a:t>
                </a:r>
                <a:r>
                  <a:rPr lang="en-US" sz="1800" dirty="0" err="1"/>
                  <a:t>tính</a:t>
                </a:r>
                <a:r>
                  <a:rPr lang="en-US" sz="1800" dirty="0"/>
                  <a:t> </a:t>
                </a:r>
                <a:r>
                  <a:rPr lang="en-US" sz="1800" dirty="0" err="1"/>
                  <a:t>dựa</a:t>
                </a:r>
                <a:r>
                  <a:rPr lang="en-US" sz="1800" dirty="0"/>
                  <a:t> </a:t>
                </a:r>
                <a:r>
                  <a:rPr lang="en-US" sz="1800" dirty="0" err="1"/>
                  <a:t>trên</a:t>
                </a:r>
                <a:r>
                  <a:rPr lang="en-US" sz="1800" dirty="0"/>
                  <a:t> </a:t>
                </a:r>
                <a:r>
                  <a:rPr lang="en-US" sz="1800" dirty="0" err="1"/>
                  <a:t>các</a:t>
                </a:r>
                <a:r>
                  <a:rPr lang="en-US" sz="1800" dirty="0"/>
                  <a:t> </a:t>
                </a:r>
                <a:r>
                  <a:rPr lang="en-US" sz="1800" dirty="0" err="1"/>
                  <a:t>trạng</a:t>
                </a:r>
                <a:r>
                  <a:rPr lang="en-US" sz="1800" dirty="0"/>
                  <a:t> </a:t>
                </a:r>
                <a:r>
                  <a:rPr lang="en-US" sz="1800" dirty="0" err="1"/>
                  <a:t>thái</a:t>
                </a:r>
                <a:r>
                  <a:rPr lang="en-US" sz="1800" dirty="0"/>
                  <a:t> </a:t>
                </a:r>
                <a:r>
                  <a:rPr lang="en-US" sz="1800" dirty="0" err="1"/>
                  <a:t>ẩn</a:t>
                </a:r>
                <a:r>
                  <a:rPr lang="en-US" sz="1800" dirty="0"/>
                  <a:t>:</a:t>
                </a:r>
              </a:p>
              <a:p>
                <a:pPr marL="11430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𝑞</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𝑇</m:t>
                          </m:r>
                        </m:sub>
                      </m:sSub>
                      <m:r>
                        <a:rPr lang="en-US" sz="1800" b="0" i="1" smtClean="0">
                          <a:latin typeface="Cambria Math" panose="02040503050406030204" pitchFamily="18" charset="0"/>
                        </a:rPr>
                        <m:t>)</m:t>
                      </m:r>
                    </m:oMath>
                  </m:oMathPara>
                </a14:m>
                <a:endParaRPr lang="en-US" sz="1800" dirty="0"/>
              </a:p>
              <a:p>
                <a:endParaRPr lang="en-US" dirty="0"/>
              </a:p>
            </p:txBody>
          </p:sp>
        </mc:Choice>
        <mc:Fallback xmlns="">
          <p:sp>
            <p:nvSpPr>
              <p:cNvPr id="6" name="Text Placeholder 5">
                <a:extLst>
                  <a:ext uri="{FF2B5EF4-FFF2-40B4-BE49-F238E27FC236}">
                    <a16:creationId xmlns:a16="http://schemas.microsoft.com/office/drawing/2014/main" id="{66598B56-D6A3-A326-183A-1195DB9DC11E}"/>
                  </a:ext>
                </a:extLst>
              </p:cNvPr>
              <p:cNvSpPr>
                <a:spLocks noGrp="1" noRot="1" noChangeAspect="1" noMove="1" noResize="1" noEditPoints="1" noAdjustHandles="1" noChangeArrowheads="1" noChangeShapeType="1" noTextEdit="1"/>
              </p:cNvSpPr>
              <p:nvPr>
                <p:ph type="body" idx="1"/>
              </p:nvPr>
            </p:nvSpPr>
            <p:spPr>
              <a:xfrm>
                <a:off x="310895" y="676655"/>
                <a:ext cx="5000575" cy="374426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3304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Decoder</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10896" y="676656"/>
                <a:ext cx="5421994" cy="3967800"/>
              </a:xfrm>
            </p:spPr>
            <p:txBody>
              <a:bodyPr>
                <a:normAutofit/>
              </a:bodyPr>
              <a:lstStyle/>
              <a:p>
                <a:r>
                  <a:rPr lang="en-US" dirty="0"/>
                  <a:t>Decoder </a:t>
                </a:r>
                <a:r>
                  <a:rPr lang="en-US" dirty="0" err="1"/>
                  <a:t>chuyển</a:t>
                </a:r>
                <a:r>
                  <a:rPr lang="en-US" dirty="0"/>
                  <a:t> vector context </a:t>
                </a:r>
                <a:r>
                  <a:rPr lang="en-US" dirty="0" err="1"/>
                  <a:t>thành</a:t>
                </a:r>
                <a:r>
                  <a:rPr lang="en-US" dirty="0"/>
                  <a:t> </a:t>
                </a:r>
                <a:r>
                  <a:rPr lang="en-US" dirty="0" err="1"/>
                  <a:t>một</a:t>
                </a:r>
                <a:r>
                  <a:rPr lang="en-US" dirty="0"/>
                  <a:t> </a:t>
                </a:r>
                <a:r>
                  <a:rPr lang="en-US" dirty="0" err="1"/>
                  <a:t>chuỗi</a:t>
                </a:r>
                <a:endParaRPr lang="en-US" dirty="0"/>
              </a:p>
              <a:p>
                <a:endParaRPr lang="en-US" dirty="0"/>
              </a:p>
              <a:p>
                <a:r>
                  <a:rPr lang="en-US" dirty="0" err="1"/>
                  <a:t>Mô</a:t>
                </a:r>
                <a:r>
                  <a:rPr lang="en-US" dirty="0"/>
                  <a:t> </a:t>
                </a:r>
                <a:r>
                  <a:rPr lang="en-US" dirty="0" err="1"/>
                  <a:t>hình</a:t>
                </a:r>
                <a:r>
                  <a:rPr lang="en-US" dirty="0"/>
                  <a:t> </a:t>
                </a:r>
                <a:r>
                  <a:rPr lang="en-US" dirty="0" err="1"/>
                  <a:t>của</a:t>
                </a:r>
                <a:r>
                  <a:rPr lang="en-US" dirty="0"/>
                  <a:t> decoder </a:t>
                </a:r>
                <a:r>
                  <a:rPr lang="en-US" dirty="0" err="1"/>
                  <a:t>có</a:t>
                </a:r>
                <a:r>
                  <a:rPr lang="en-US" dirty="0"/>
                  <a:t> </a:t>
                </a:r>
                <a:r>
                  <a:rPr lang="en-US" dirty="0" err="1"/>
                  <a:t>thể</a:t>
                </a:r>
                <a:r>
                  <a:rPr lang="en-US" dirty="0"/>
                  <a:t> </a:t>
                </a:r>
                <a:r>
                  <a:rPr lang="en-US" dirty="0" err="1"/>
                  <a:t>là</a:t>
                </a:r>
                <a:r>
                  <a:rPr lang="en-US" dirty="0"/>
                  <a:t> </a:t>
                </a:r>
                <a:r>
                  <a:rPr lang="en-US" dirty="0" err="1"/>
                  <a:t>một</a:t>
                </a:r>
                <a:r>
                  <a:rPr lang="en-US" dirty="0"/>
                  <a:t> RNN, LSTM </a:t>
                </a:r>
              </a:p>
              <a:p>
                <a:endParaRPr lang="en-US" dirty="0"/>
              </a:p>
              <a:p>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trạng</a:t>
                </a:r>
                <a:r>
                  <a:rPr lang="en-US" dirty="0"/>
                  <a:t> </a:t>
                </a:r>
                <a:r>
                  <a:rPr lang="en-US" dirty="0" err="1"/>
                  <a:t>thái</a:t>
                </a:r>
                <a:r>
                  <a:rPr lang="en-US" dirty="0"/>
                  <a:t> </a:t>
                </a:r>
                <a:r>
                  <a:rPr lang="en-US" dirty="0" err="1"/>
                  <a:t>ẩn</a:t>
                </a:r>
                <a:r>
                  <a:rPr lang="en-US" dirty="0"/>
                  <a:t> s </a:t>
                </a:r>
                <a:r>
                  <a:rPr lang="en-US" dirty="0" err="1"/>
                  <a:t>được</a:t>
                </a:r>
                <a:r>
                  <a:rPr lang="en-US" dirty="0"/>
                  <a:t> </a:t>
                </a:r>
                <a:r>
                  <a:rPr lang="en-US" dirty="0" err="1"/>
                  <a:t>tính</a:t>
                </a:r>
                <a:r>
                  <a:rPr lang="en-US" dirty="0"/>
                  <a:t> </a:t>
                </a:r>
                <a:r>
                  <a:rPr lang="en-US" dirty="0" err="1"/>
                  <a:t>dựa</a:t>
                </a:r>
                <a:r>
                  <a:rPr lang="en-US" dirty="0"/>
                  <a:t> </a:t>
                </a:r>
                <a:r>
                  <a:rPr lang="en-US" dirty="0" err="1"/>
                  <a:t>trên</a:t>
                </a:r>
                <a:r>
                  <a:rPr lang="en-US" dirty="0"/>
                  <a:t> </a:t>
                </a:r>
                <a:r>
                  <a:rPr lang="en-US" dirty="0" err="1"/>
                  <a:t>đầu</a:t>
                </a:r>
                <a:r>
                  <a:rPr lang="en-US" dirty="0"/>
                  <a:t> </a:t>
                </a:r>
                <a:r>
                  <a:rPr lang="en-US" dirty="0" err="1"/>
                  <a:t>ra</a:t>
                </a:r>
                <a:r>
                  <a:rPr lang="en-US" dirty="0"/>
                  <a:t> </a:t>
                </a:r>
                <a:r>
                  <a:rPr lang="en-US" dirty="0" err="1"/>
                  <a:t>và</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của</a:t>
                </a:r>
                <a:r>
                  <a:rPr lang="en-US" dirty="0"/>
                  <a:t> </a:t>
                </a:r>
                <a:r>
                  <a:rPr lang="en-US" dirty="0" err="1"/>
                  <a:t>thời</a:t>
                </a:r>
                <a:r>
                  <a:rPr lang="en-US" dirty="0"/>
                  <a:t> </a:t>
                </a:r>
                <a:r>
                  <a:rPr lang="en-US" dirty="0" err="1"/>
                  <a:t>điểm</a:t>
                </a:r>
                <a:r>
                  <a:rPr lang="en-US" dirty="0"/>
                  <a:t> </a:t>
                </a:r>
                <a:r>
                  <a:rPr lang="en-US" dirty="0" err="1"/>
                  <a:t>trước</a:t>
                </a:r>
                <a:r>
                  <a:rPr lang="en-US" dirty="0"/>
                  <a:t> </a:t>
                </a:r>
                <a:r>
                  <a:rPr lang="en-US" dirty="0" err="1"/>
                  <a:t>và</a:t>
                </a:r>
                <a:r>
                  <a:rPr lang="en-US" dirty="0"/>
                  <a:t> vector </a:t>
                </a:r>
                <a:r>
                  <a:rPr lang="en-US" dirty="0" err="1"/>
                  <a:t>contex</a:t>
                </a:r>
                <a:r>
                  <a:rPr lang="en-US" dirty="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10896" y="676656"/>
                <a:ext cx="5421994" cy="3967800"/>
              </a:xfrm>
              <a:blipFill>
                <a:blip r:embed="rId3"/>
                <a:stretch>
                  <a:fillRect/>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80BE9859-1F14-6C4E-411E-AD08B74A8AA8}"/>
              </a:ext>
            </a:extLst>
          </p:cNvPr>
          <p:cNvPicPr>
            <a:picLocks noChangeAspect="1"/>
          </p:cNvPicPr>
          <p:nvPr/>
        </p:nvPicPr>
        <p:blipFill rotWithShape="1">
          <a:blip r:embed="rId4"/>
          <a:srcRect l="60502"/>
          <a:stretch/>
        </p:blipFill>
        <p:spPr>
          <a:xfrm>
            <a:off x="5947575" y="996711"/>
            <a:ext cx="2377440" cy="2816096"/>
          </a:xfrm>
          <a:prstGeom prst="rect">
            <a:avLst/>
          </a:prstGeom>
        </p:spPr>
      </p:pic>
    </p:spTree>
    <p:extLst>
      <p:ext uri="{BB962C8B-B14F-4D97-AF65-F5344CB8AC3E}">
        <p14:creationId xmlns:p14="http://schemas.microsoft.com/office/powerpoint/2010/main" val="409169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5</a:t>
            </a:r>
            <a:r>
              <a:rPr lang="vi-VN" dirty="0"/>
              <a:t>: </a:t>
            </a:r>
            <a:r>
              <a:rPr lang="en-US" dirty="0" err="1"/>
              <a:t>Các</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chuỗi</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35143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89CD-2E0B-A02F-8B4A-6C5B25F0F574}"/>
              </a:ext>
            </a:extLst>
          </p:cNvPr>
          <p:cNvSpPr>
            <a:spLocks noGrp="1"/>
          </p:cNvSpPr>
          <p:nvPr>
            <p:ph type="title"/>
          </p:nvPr>
        </p:nvSpPr>
        <p:spPr/>
        <p:txBody>
          <a:bodyPr>
            <a:normAutofit fontScale="90000"/>
          </a:bodyPr>
          <a:lstStyle/>
          <a:p>
            <a:r>
              <a:rPr lang="vi-VN" dirty="0"/>
              <a:t>Dữ liệu lịch sử chứng khoáng trên yahoo</a:t>
            </a:r>
            <a:endParaRPr lang="en-US" dirty="0"/>
          </a:p>
        </p:txBody>
      </p:sp>
      <p:sp>
        <p:nvSpPr>
          <p:cNvPr id="3" name="Text Placeholder 2">
            <a:extLst>
              <a:ext uri="{FF2B5EF4-FFF2-40B4-BE49-F238E27FC236}">
                <a16:creationId xmlns:a16="http://schemas.microsoft.com/office/drawing/2014/main" id="{222D190B-0A46-ED5D-0E87-7C37AC6435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A819CF-51F3-F165-9479-1B5D6D8C6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6" name="Picture 5">
            <a:extLst>
              <a:ext uri="{FF2B5EF4-FFF2-40B4-BE49-F238E27FC236}">
                <a16:creationId xmlns:a16="http://schemas.microsoft.com/office/drawing/2014/main" id="{8BA8686E-8F7F-2ADE-575A-417798FE95E4}"/>
              </a:ext>
            </a:extLst>
          </p:cNvPr>
          <p:cNvPicPr>
            <a:picLocks noChangeAspect="1"/>
          </p:cNvPicPr>
          <p:nvPr/>
        </p:nvPicPr>
        <p:blipFill>
          <a:blip r:embed="rId3"/>
          <a:stretch>
            <a:fillRect/>
          </a:stretch>
        </p:blipFill>
        <p:spPr>
          <a:xfrm>
            <a:off x="549005" y="1011198"/>
            <a:ext cx="8197795" cy="3747814"/>
          </a:xfrm>
          <a:prstGeom prst="rect">
            <a:avLst/>
          </a:prstGeom>
        </p:spPr>
      </p:pic>
    </p:spTree>
    <p:extLst>
      <p:ext uri="{BB962C8B-B14F-4D97-AF65-F5344CB8AC3E}">
        <p14:creationId xmlns:p14="http://schemas.microsoft.com/office/powerpoint/2010/main" val="362399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6</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268393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lstStyle/>
          <a:p>
            <a:r>
              <a:rPr lang="en-US" dirty="0"/>
              <a:t>Feature map: </a:t>
            </a:r>
            <a:r>
              <a:rPr lang="en-US" dirty="0" err="1"/>
              <a:t>đầu</a:t>
            </a:r>
            <a:r>
              <a:rPr lang="en-US" dirty="0"/>
              <a:t> </a:t>
            </a:r>
            <a:r>
              <a:rPr lang="en-US" dirty="0" err="1"/>
              <a:t>ra</a:t>
            </a:r>
            <a:r>
              <a:rPr lang="en-US" dirty="0"/>
              <a:t> </a:t>
            </a:r>
            <a:r>
              <a:rPr lang="en-US" dirty="0" err="1"/>
              <a:t>của</a:t>
            </a:r>
            <a:r>
              <a:rPr lang="en-US" dirty="0"/>
              <a:t> </a:t>
            </a:r>
            <a:r>
              <a:rPr lang="en-US" dirty="0" err="1"/>
              <a:t>lớp</a:t>
            </a:r>
            <a:r>
              <a:rPr lang="en-US" dirty="0"/>
              <a:t> convolutional </a:t>
            </a:r>
          </a:p>
          <a:p>
            <a:r>
              <a:rPr lang="en-US" dirty="0"/>
              <a:t>Receptive field: </a:t>
            </a:r>
            <a:r>
              <a:rPr lang="en-US" dirty="0" err="1"/>
              <a:t>phần</a:t>
            </a:r>
            <a:r>
              <a:rPr lang="en-US" dirty="0"/>
              <a:t> ở </a:t>
            </a:r>
            <a:r>
              <a:rPr lang="en-US" dirty="0" err="1"/>
              <a:t>trên</a:t>
            </a:r>
            <a:r>
              <a:rPr lang="en-US" dirty="0"/>
              <a:t> input </a:t>
            </a:r>
            <a:r>
              <a:rPr lang="en-US" dirty="0" err="1"/>
              <a:t>được</a:t>
            </a:r>
            <a:r>
              <a:rPr lang="en-US" dirty="0"/>
              <a:t> dung </a:t>
            </a:r>
            <a:r>
              <a:rPr lang="en-US" dirty="0" err="1"/>
              <a:t>để</a:t>
            </a:r>
            <a:r>
              <a:rPr lang="en-US" dirty="0"/>
              <a:t> </a:t>
            </a:r>
            <a:r>
              <a:rPr lang="en-US" dirty="0" err="1"/>
              <a:t>nhân</a:t>
            </a:r>
            <a:r>
              <a:rPr lang="en-US" dirty="0"/>
              <a:t> </a:t>
            </a:r>
            <a:r>
              <a:rPr lang="en-US" dirty="0" err="1"/>
              <a:t>với</a:t>
            </a:r>
            <a:r>
              <a:rPr lang="en-US" dirty="0"/>
              <a:t> kernel</a:t>
            </a:r>
          </a:p>
          <a:p>
            <a:r>
              <a:rPr lang="en-US" dirty="0"/>
              <a:t>Convolution: </a:t>
            </a:r>
            <a:r>
              <a:rPr lang="en-US" dirty="0" err="1"/>
              <a:t>tích</a:t>
            </a:r>
            <a:r>
              <a:rPr lang="en-US" dirty="0"/>
              <a:t> </a:t>
            </a:r>
            <a:r>
              <a:rPr lang="en-US" dirty="0" err="1"/>
              <a:t>chập</a:t>
            </a:r>
            <a:endParaRPr lang="en-US" dirty="0"/>
          </a:p>
          <a:p>
            <a:r>
              <a:rPr lang="en-US" dirty="0"/>
              <a:t>Pooling</a:t>
            </a:r>
          </a:p>
          <a:p>
            <a:r>
              <a:rPr lang="en-US" dirty="0"/>
              <a:t>Padding: </a:t>
            </a:r>
            <a:r>
              <a:rPr lang="en-US" dirty="0" err="1"/>
              <a:t>lớp</a:t>
            </a:r>
            <a:r>
              <a:rPr lang="en-US" dirty="0"/>
              <a:t> </a:t>
            </a:r>
            <a:r>
              <a:rPr lang="en-US" dirty="0" err="1"/>
              <a:t>đệm</a:t>
            </a:r>
            <a:endParaRPr lang="en-US" dirty="0"/>
          </a:p>
          <a:p>
            <a:r>
              <a:rPr lang="en-US" dirty="0"/>
              <a:t>Stride: </a:t>
            </a:r>
            <a:r>
              <a:rPr lang="en-US" dirty="0" err="1"/>
              <a:t>bước</a:t>
            </a:r>
            <a:r>
              <a:rPr lang="en-US" dirty="0"/>
              <a:t> </a:t>
            </a:r>
            <a:r>
              <a:rPr lang="en-US" dirty="0" err="1"/>
              <a:t>nhảy</a:t>
            </a:r>
            <a:endParaRPr lang="en-US" dirty="0"/>
          </a:p>
          <a:p>
            <a:endParaRPr lang="en-US" dirty="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t>Mạng</a:t>
            </a:r>
            <a:r>
              <a:rPr lang="en-US" sz="2000" b="1" dirty="0"/>
              <a:t> </a:t>
            </a:r>
            <a:r>
              <a:rPr lang="en-US" sz="2000" b="1" dirty="0" err="1"/>
              <a:t>tích</a:t>
            </a:r>
            <a:r>
              <a:rPr lang="en-US" sz="2000" b="1" dirty="0"/>
              <a:t> </a:t>
            </a:r>
            <a:r>
              <a:rPr lang="en-US" sz="2000" b="1" dirty="0" err="1"/>
              <a:t>chập</a:t>
            </a:r>
            <a:endParaRPr lang="vi-VN" sz="2000" b="1" dirty="0"/>
          </a:p>
          <a:p>
            <a:pPr marL="457200" lvl="0" indent="-355600" algn="l" rtl="0">
              <a:spcBef>
                <a:spcPts val="0"/>
              </a:spcBef>
              <a:spcAft>
                <a:spcPts val="0"/>
              </a:spcAft>
              <a:buClr>
                <a:srgbClr val="1155CC"/>
              </a:buClr>
              <a:buSzPts val="2000"/>
              <a:buAutoNum type="arabicPeriod"/>
            </a:pPr>
            <a:r>
              <a:rPr lang="en-US" sz="2000" b="1" dirty="0" err="1">
                <a:solidFill>
                  <a:srgbClr val="1155CC"/>
                </a:solidFill>
              </a:rPr>
              <a:t>Lớp</a:t>
            </a:r>
            <a:r>
              <a:rPr lang="en-US" sz="2000" b="1" dirty="0">
                <a:solidFill>
                  <a:srgbClr val="1155CC"/>
                </a:solidFill>
              </a:rPr>
              <a:t> pooling</a:t>
            </a:r>
            <a:endParaRPr lang="vi-VN"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a:t>Các</a:t>
            </a:r>
            <a:r>
              <a:rPr lang="en-US" sz="2000" b="1" dirty="0"/>
              <a:t> </a:t>
            </a:r>
            <a:r>
              <a:rPr lang="en-US" sz="2000" b="1" dirty="0" err="1"/>
              <a:t>mô</a:t>
            </a:r>
            <a:r>
              <a:rPr lang="en-US" sz="2000" b="1" dirty="0"/>
              <a:t> </a:t>
            </a:r>
            <a:r>
              <a:rPr lang="en-US" sz="2000" b="1" dirty="0" err="1"/>
              <a:t>hình</a:t>
            </a:r>
            <a:r>
              <a:rPr lang="en-US" sz="2000" b="1" dirty="0"/>
              <a:t> </a:t>
            </a:r>
            <a:r>
              <a:rPr lang="en-US" sz="2000" b="1" dirty="0" err="1"/>
              <a:t>tích</a:t>
            </a:r>
            <a:r>
              <a:rPr lang="en-US" sz="2000" b="1" dirty="0"/>
              <a:t> </a:t>
            </a:r>
            <a:r>
              <a:rPr lang="en-US" sz="2000" b="1" dirty="0" err="1"/>
              <a:t>chập</a:t>
            </a:r>
            <a:endParaRPr lang="en-US" sz="2000" b="1" dirty="0"/>
          </a:p>
          <a:p>
            <a:pPr marL="457200" lvl="0" indent="-355600" algn="l" rtl="0">
              <a:spcBef>
                <a:spcPts val="0"/>
              </a:spcBef>
              <a:spcAft>
                <a:spcPts val="0"/>
              </a:spcAft>
              <a:buClr>
                <a:srgbClr val="1155CC"/>
              </a:buClr>
              <a:buSzPts val="2000"/>
              <a:buAutoNum type="arabicPeriod"/>
            </a:pPr>
            <a:r>
              <a:rPr lang="en-US" sz="2000" b="1" dirty="0" err="1"/>
              <a:t>Tăng</a:t>
            </a:r>
            <a:r>
              <a:rPr lang="en-US" sz="2000" b="1" dirty="0"/>
              <a:t> </a:t>
            </a:r>
            <a:r>
              <a:rPr lang="en-US" sz="2000" b="1" dirty="0" err="1"/>
              <a:t>cường</a:t>
            </a:r>
            <a:r>
              <a:rPr lang="en-US" sz="2000" b="1" dirty="0"/>
              <a:t> </a:t>
            </a:r>
            <a:r>
              <a:rPr lang="en-US" sz="2000" b="1" dirty="0" err="1"/>
              <a:t>ảnh</a:t>
            </a:r>
            <a:endParaRPr lang="en-US" sz="2000" b="1" dirty="0"/>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27A9-20BF-8B5F-86B8-377813F70C64}"/>
              </a:ext>
            </a:extLst>
          </p:cNvPr>
          <p:cNvSpPr>
            <a:spLocks noGrp="1"/>
          </p:cNvSpPr>
          <p:nvPr>
            <p:ph type="title"/>
          </p:nvPr>
        </p:nvSpPr>
        <p:spPr/>
        <p:txBody>
          <a:bodyPr>
            <a:normAutofit fontScale="90000"/>
          </a:bodyPr>
          <a:lstStyle/>
          <a:p>
            <a:r>
              <a:rPr lang="en-US" dirty="0"/>
              <a:t>RNN </a:t>
            </a:r>
            <a:r>
              <a:rPr lang="en-US" dirty="0" err="1"/>
              <a:t>là</a:t>
            </a:r>
            <a:r>
              <a:rPr lang="en-US" dirty="0"/>
              <a:t> </a:t>
            </a:r>
            <a:r>
              <a:rPr lang="en-US" dirty="0" err="1"/>
              <a:t>gì</a:t>
            </a:r>
            <a:endParaRPr lang="en-US" dirty="0"/>
          </a:p>
        </p:txBody>
      </p:sp>
      <p:sp>
        <p:nvSpPr>
          <p:cNvPr id="3" name="Text Placeholder 2">
            <a:extLst>
              <a:ext uri="{FF2B5EF4-FFF2-40B4-BE49-F238E27FC236}">
                <a16:creationId xmlns:a16="http://schemas.microsoft.com/office/drawing/2014/main" id="{8730E23C-E657-0663-B168-A0F4ABE163CE}"/>
              </a:ext>
            </a:extLst>
          </p:cNvPr>
          <p:cNvSpPr>
            <a:spLocks noGrp="1"/>
          </p:cNvSpPr>
          <p:nvPr>
            <p:ph type="body" idx="1"/>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chuỗi</a:t>
            </a:r>
            <a:r>
              <a:rPr lang="en-US" dirty="0"/>
              <a:t> (RNN) </a:t>
            </a:r>
            <a:r>
              <a:rPr lang="en-US" dirty="0" err="1"/>
              <a:t>hình</a:t>
            </a:r>
            <a:r>
              <a:rPr lang="en-US" dirty="0"/>
              <a:t> </a:t>
            </a:r>
            <a:r>
              <a:rPr lang="en-US" dirty="0" err="1"/>
              <a:t>thành</a:t>
            </a:r>
            <a:r>
              <a:rPr lang="en-US" dirty="0"/>
              <a:t> </a:t>
            </a:r>
            <a:r>
              <a:rPr lang="en-US" dirty="0" err="1"/>
              <a:t>từ</a:t>
            </a:r>
            <a:r>
              <a:rPr lang="en-US" dirty="0"/>
              <a:t> </a:t>
            </a:r>
            <a:r>
              <a:rPr lang="en-US" dirty="0" err="1"/>
              <a:t>những</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như</a:t>
            </a:r>
            <a:r>
              <a:rPr lang="en-US" dirty="0"/>
              <a:t> ANN </a:t>
            </a:r>
            <a:r>
              <a:rPr lang="en-US" dirty="0" err="1"/>
              <a:t>áp</a:t>
            </a:r>
            <a:r>
              <a:rPr lang="en-US" dirty="0"/>
              <a:t> </a:t>
            </a:r>
            <a:r>
              <a:rPr lang="en-US" dirty="0" err="1"/>
              <a:t>dụng</a:t>
            </a:r>
            <a:r>
              <a:rPr lang="en-US" dirty="0"/>
              <a:t> </a:t>
            </a:r>
            <a:r>
              <a:rPr lang="en-US" dirty="0" err="1"/>
              <a:t>với</a:t>
            </a:r>
            <a:r>
              <a:rPr lang="en-US" dirty="0"/>
              <a:t> </a:t>
            </a:r>
            <a:r>
              <a:rPr lang="en-US" dirty="0" err="1"/>
              <a:t>các</a:t>
            </a:r>
            <a:r>
              <a:rPr lang="en-US" dirty="0"/>
              <a:t> </a:t>
            </a:r>
            <a:r>
              <a:rPr lang="en-US" dirty="0" err="1"/>
              <a:t>đầu</a:t>
            </a:r>
            <a:r>
              <a:rPr lang="en-US" dirty="0"/>
              <a:t> </a:t>
            </a:r>
            <a:r>
              <a:rPr lang="en-US" dirty="0" err="1"/>
              <a:t>vào</a:t>
            </a:r>
            <a:r>
              <a:rPr lang="en-US" dirty="0"/>
              <a:t> </a:t>
            </a:r>
            <a:r>
              <a:rPr lang="en-US" dirty="0" err="1"/>
              <a:t>dạng</a:t>
            </a:r>
            <a:r>
              <a:rPr lang="en-US" dirty="0"/>
              <a:t> </a:t>
            </a:r>
            <a:r>
              <a:rPr lang="en-US" dirty="0" err="1"/>
              <a:t>chuỗi</a:t>
            </a:r>
            <a:r>
              <a:rPr lang="en-US" dirty="0"/>
              <a:t> </a:t>
            </a:r>
            <a:r>
              <a:rPr lang="en-US" dirty="0" err="1"/>
              <a:t>một</a:t>
            </a:r>
            <a:r>
              <a:rPr lang="en-US" dirty="0"/>
              <a:t> </a:t>
            </a:r>
            <a:r>
              <a:rPr lang="en-US" dirty="0" err="1"/>
              <a:t>cách</a:t>
            </a:r>
            <a:r>
              <a:rPr lang="en-US" dirty="0"/>
              <a:t> </a:t>
            </a:r>
            <a:r>
              <a:rPr lang="en-US" dirty="0" err="1"/>
              <a:t>tuần</a:t>
            </a:r>
            <a:r>
              <a:rPr lang="en-US" dirty="0"/>
              <a:t> </a:t>
            </a:r>
            <a:r>
              <a:rPr lang="en-US" dirty="0" err="1"/>
              <a:t>tự</a:t>
            </a:r>
            <a:r>
              <a:rPr lang="en-US" dirty="0"/>
              <a:t> </a:t>
            </a:r>
            <a:r>
              <a:rPr lang="en-US" dirty="0" err="1"/>
              <a:t>theo</a:t>
            </a:r>
            <a:r>
              <a:rPr lang="en-US" dirty="0"/>
              <a:t> </a:t>
            </a:r>
            <a:r>
              <a:rPr lang="en-US" dirty="0" err="1"/>
              <a:t>các</a:t>
            </a:r>
            <a:r>
              <a:rPr lang="en-US" dirty="0"/>
              <a:t> </a:t>
            </a:r>
            <a:r>
              <a:rPr lang="en-US" dirty="0" err="1"/>
              <a:t>bước</a:t>
            </a:r>
            <a:r>
              <a:rPr lang="en-US" dirty="0"/>
              <a:t>.</a:t>
            </a:r>
          </a:p>
          <a:p>
            <a:endParaRPr lang="en-US" dirty="0"/>
          </a:p>
          <a:p>
            <a:r>
              <a:rPr lang="en-US" dirty="0" err="1"/>
              <a:t>Dùng</a:t>
            </a:r>
            <a:r>
              <a:rPr lang="en-US" dirty="0"/>
              <a:t> </a:t>
            </a:r>
            <a:r>
              <a:rPr lang="en-US" dirty="0" err="1"/>
              <a:t>để</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chuỗi</a:t>
            </a:r>
            <a:r>
              <a:rPr lang="en-US" dirty="0"/>
              <a:t>, </a:t>
            </a:r>
            <a:r>
              <a:rPr lang="en-US" dirty="0" err="1"/>
              <a:t>như</a:t>
            </a:r>
            <a:r>
              <a:rPr lang="en-US" dirty="0"/>
              <a:t> video,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âm</a:t>
            </a:r>
            <a:r>
              <a:rPr lang="en-US" dirty="0"/>
              <a:t> </a:t>
            </a:r>
            <a:r>
              <a:rPr lang="en-US" dirty="0" err="1"/>
              <a:t>thanh</a:t>
            </a:r>
            <a:r>
              <a:rPr lang="en-US" dirty="0"/>
              <a:t>, </a:t>
            </a:r>
            <a:r>
              <a:rPr lang="en-US" dirty="0" err="1"/>
              <a:t>dữ</a:t>
            </a:r>
            <a:r>
              <a:rPr lang="en-US" dirty="0"/>
              <a:t> </a:t>
            </a:r>
            <a:r>
              <a:rPr lang="en-US" dirty="0" err="1"/>
              <a:t>liệu</a:t>
            </a:r>
            <a:r>
              <a:rPr lang="en-US" dirty="0"/>
              <a:t> time series (</a:t>
            </a:r>
            <a:r>
              <a:rPr lang="en-US" dirty="0" err="1"/>
              <a:t>chứng</a:t>
            </a:r>
            <a:r>
              <a:rPr lang="en-US" dirty="0"/>
              <a:t> </a:t>
            </a:r>
            <a:r>
              <a:rPr lang="en-US" dirty="0" err="1"/>
              <a:t>khoáng</a:t>
            </a:r>
            <a:r>
              <a:rPr lang="en-US" dirty="0"/>
              <a:t>, </a:t>
            </a:r>
            <a:r>
              <a:rPr lang="en-US" dirty="0" err="1"/>
              <a:t>thời</a:t>
            </a:r>
            <a:r>
              <a:rPr lang="en-US" dirty="0"/>
              <a:t> </a:t>
            </a:r>
            <a:r>
              <a:rPr lang="en-US" dirty="0" err="1"/>
              <a:t>tiết</a:t>
            </a:r>
            <a:r>
              <a:rPr lang="en-US" dirty="0"/>
              <a:t>, </a:t>
            </a:r>
            <a:r>
              <a:rPr lang="en-US" dirty="0" err="1"/>
              <a:t>vv</a:t>
            </a:r>
            <a:r>
              <a:rPr lang="en-US" dirty="0"/>
              <a:t>).</a:t>
            </a:r>
          </a:p>
          <a:p>
            <a:endParaRPr lang="en-US" dirty="0"/>
          </a:p>
        </p:txBody>
      </p:sp>
      <p:sp>
        <p:nvSpPr>
          <p:cNvPr id="4" name="Slide Number Placeholder 3">
            <a:extLst>
              <a:ext uri="{FF2B5EF4-FFF2-40B4-BE49-F238E27FC236}">
                <a16:creationId xmlns:a16="http://schemas.microsoft.com/office/drawing/2014/main" id="{2FC2BD43-0773-9E4E-5BA2-FA0C7DD222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87603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76CA-0500-5B42-5CF1-73D2BD0CA894}"/>
              </a:ext>
            </a:extLst>
          </p:cNvPr>
          <p:cNvSpPr>
            <a:spLocks noGrp="1"/>
          </p:cNvSpPr>
          <p:nvPr>
            <p:ph type="title"/>
          </p:nvPr>
        </p:nvSpPr>
        <p:spPr/>
        <p:txBody>
          <a:bodyPr>
            <a:normAutofit fontScale="90000"/>
          </a:bodyPr>
          <a:lstStyle/>
          <a:p>
            <a:r>
              <a:rPr lang="en-US" dirty="0" err="1"/>
              <a:t>Đặc</a:t>
            </a:r>
            <a:r>
              <a:rPr lang="en-US" dirty="0"/>
              <a:t> </a:t>
            </a:r>
            <a:r>
              <a:rPr lang="en-US" dirty="0" err="1"/>
              <a:t>điểm</a:t>
            </a:r>
            <a:r>
              <a:rPr lang="en-US" dirty="0"/>
              <a:t> </a:t>
            </a:r>
            <a:r>
              <a:rPr lang="en-US" dirty="0" err="1"/>
              <a:t>của</a:t>
            </a:r>
            <a:r>
              <a:rPr lang="en-US" dirty="0"/>
              <a:t> RNN</a:t>
            </a:r>
          </a:p>
        </p:txBody>
      </p:sp>
      <p:sp>
        <p:nvSpPr>
          <p:cNvPr id="3" name="Text Placeholder 2">
            <a:extLst>
              <a:ext uri="{FF2B5EF4-FFF2-40B4-BE49-F238E27FC236}">
                <a16:creationId xmlns:a16="http://schemas.microsoft.com/office/drawing/2014/main" id="{D0239DDF-4A98-A93F-24D2-30D631A169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FE2CE3-F525-EE33-A501-1FDA74331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aphicFrame>
        <p:nvGraphicFramePr>
          <p:cNvPr id="5" name="Table 4">
            <a:extLst>
              <a:ext uri="{FF2B5EF4-FFF2-40B4-BE49-F238E27FC236}">
                <a16:creationId xmlns:a16="http://schemas.microsoft.com/office/drawing/2014/main" id="{7A704A85-A0E4-BD64-1860-82DB786CCE9A}"/>
              </a:ext>
            </a:extLst>
          </p:cNvPr>
          <p:cNvGraphicFramePr>
            <a:graphicFrameLocks noGrp="1"/>
          </p:cNvGraphicFramePr>
          <p:nvPr>
            <p:extLst>
              <p:ext uri="{D42A27DB-BD31-4B8C-83A1-F6EECF244321}">
                <p14:modId xmlns:p14="http://schemas.microsoft.com/office/powerpoint/2010/main" val="864548633"/>
              </p:ext>
            </p:extLst>
          </p:nvPr>
        </p:nvGraphicFramePr>
        <p:xfrm>
          <a:off x="507196" y="1423670"/>
          <a:ext cx="8128000" cy="2296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71361569"/>
                    </a:ext>
                  </a:extLst>
                </a:gridCol>
                <a:gridCol w="4064000">
                  <a:extLst>
                    <a:ext uri="{9D8B030D-6E8A-4147-A177-3AD203B41FA5}">
                      <a16:colId xmlns:a16="http://schemas.microsoft.com/office/drawing/2014/main" val="2991791209"/>
                    </a:ext>
                  </a:extLst>
                </a:gridCol>
              </a:tblGrid>
              <a:tr h="370840">
                <a:tc>
                  <a:txBody>
                    <a:bodyPr/>
                    <a:lstStyle/>
                    <a:p>
                      <a:r>
                        <a:rPr lang="en-US" dirty="0" err="1"/>
                        <a:t>Điểm</a:t>
                      </a:r>
                      <a:r>
                        <a:rPr lang="en-US" dirty="0"/>
                        <a:t> </a:t>
                      </a:r>
                      <a:r>
                        <a:rPr lang="en-US" dirty="0" err="1"/>
                        <a:t>mạnh</a:t>
                      </a:r>
                      <a:endParaRPr lang="en-US" dirty="0"/>
                    </a:p>
                  </a:txBody>
                  <a:tcPr/>
                </a:tc>
                <a:tc>
                  <a:txBody>
                    <a:bodyPr/>
                    <a:lstStyle/>
                    <a:p>
                      <a:r>
                        <a:rPr lang="en-US" dirty="0" err="1"/>
                        <a:t>Điểm</a:t>
                      </a:r>
                      <a:r>
                        <a:rPr lang="en-US" dirty="0"/>
                        <a:t> </a:t>
                      </a:r>
                      <a:r>
                        <a:rPr lang="en-US" dirty="0" err="1"/>
                        <a:t>yếu</a:t>
                      </a:r>
                      <a:endParaRPr lang="en-US" dirty="0"/>
                    </a:p>
                  </a:txBody>
                  <a:tcPr/>
                </a:tc>
                <a:extLst>
                  <a:ext uri="{0D108BD9-81ED-4DB2-BD59-A6C34878D82A}">
                    <a16:rowId xmlns:a16="http://schemas.microsoft.com/office/drawing/2014/main" val="3412074669"/>
                  </a:ext>
                </a:extLst>
              </a:tr>
              <a:tr h="370840">
                <a:tc>
                  <a:txBody>
                    <a:bodyPr/>
                    <a:lstStyle/>
                    <a:p>
                      <a:r>
                        <a:rPr lang="en-US" dirty="0" err="1"/>
                        <a:t>Xử</a:t>
                      </a:r>
                      <a:r>
                        <a:rPr lang="en-US" dirty="0"/>
                        <a:t> </a:t>
                      </a:r>
                      <a:r>
                        <a:rPr lang="en-US" dirty="0" err="1"/>
                        <a:t>lý</a:t>
                      </a:r>
                      <a:r>
                        <a:rPr lang="en-US" baseline="0" dirty="0"/>
                        <a:t> </a:t>
                      </a:r>
                      <a:r>
                        <a:rPr lang="en-US" baseline="0" dirty="0" err="1"/>
                        <a:t>được</a:t>
                      </a:r>
                      <a:r>
                        <a:rPr lang="en-US" baseline="0" dirty="0"/>
                        <a:t> input </a:t>
                      </a:r>
                      <a:r>
                        <a:rPr lang="en-US" baseline="0" dirty="0" err="1"/>
                        <a:t>có</a:t>
                      </a:r>
                      <a:r>
                        <a:rPr lang="en-US" baseline="0" dirty="0"/>
                        <a:t> </a:t>
                      </a:r>
                      <a:r>
                        <a:rPr lang="en-US" baseline="0" dirty="0" err="1"/>
                        <a:t>chiều</a:t>
                      </a:r>
                      <a:r>
                        <a:rPr lang="en-US" baseline="0" dirty="0"/>
                        <a:t> </a:t>
                      </a:r>
                      <a:r>
                        <a:rPr lang="en-US" baseline="0" dirty="0" err="1"/>
                        <a:t>dài</a:t>
                      </a:r>
                      <a:r>
                        <a:rPr lang="en-US" baseline="0" dirty="0"/>
                        <a:t> </a:t>
                      </a:r>
                      <a:r>
                        <a:rPr lang="en-US" baseline="0" dirty="0" err="1"/>
                        <a:t>thay</a:t>
                      </a:r>
                      <a:r>
                        <a:rPr lang="en-US" baseline="0" dirty="0"/>
                        <a:t> </a:t>
                      </a:r>
                      <a:r>
                        <a:rPr lang="en-US" baseline="0" dirty="0" err="1"/>
                        <a:t>đổi</a:t>
                      </a:r>
                      <a:endParaRPr lang="en-US" dirty="0"/>
                    </a:p>
                  </a:txBody>
                  <a:tcPr/>
                </a:tc>
                <a:tc>
                  <a:txBody>
                    <a:bodyPr/>
                    <a:lstStyle/>
                    <a:p>
                      <a:r>
                        <a:rPr lang="en-US" dirty="0" err="1"/>
                        <a:t>Tính</a:t>
                      </a:r>
                      <a:r>
                        <a:rPr lang="en-US" baseline="0" dirty="0"/>
                        <a:t> </a:t>
                      </a:r>
                      <a:r>
                        <a:rPr lang="en-US" baseline="0" dirty="0" err="1"/>
                        <a:t>toán</a:t>
                      </a:r>
                      <a:r>
                        <a:rPr lang="en-US" baseline="0" dirty="0"/>
                        <a:t> </a:t>
                      </a:r>
                      <a:r>
                        <a:rPr lang="en-US" baseline="0" dirty="0" err="1"/>
                        <a:t>lâu</a:t>
                      </a:r>
                      <a:r>
                        <a:rPr lang="en-US" baseline="0" dirty="0"/>
                        <a:t> </a:t>
                      </a:r>
                      <a:endParaRPr lang="en-US" dirty="0"/>
                    </a:p>
                  </a:txBody>
                  <a:tcPr/>
                </a:tc>
                <a:extLst>
                  <a:ext uri="{0D108BD9-81ED-4DB2-BD59-A6C34878D82A}">
                    <a16:rowId xmlns:a16="http://schemas.microsoft.com/office/drawing/2014/main" val="3230516156"/>
                  </a:ext>
                </a:extLst>
              </a:tr>
              <a:tr h="370840">
                <a:tc>
                  <a:txBody>
                    <a:bodyPr/>
                    <a:lstStyle/>
                    <a:p>
                      <a:r>
                        <a:rPr lang="en-US" dirty="0" err="1"/>
                        <a:t>Kích</a:t>
                      </a:r>
                      <a:r>
                        <a:rPr lang="en-US" baseline="0" dirty="0"/>
                        <a:t> </a:t>
                      </a:r>
                      <a:r>
                        <a:rPr lang="en-US" baseline="0" dirty="0" err="1"/>
                        <a:t>thước</a:t>
                      </a:r>
                      <a:r>
                        <a:rPr lang="en-US" baseline="0" dirty="0"/>
                        <a:t> </a:t>
                      </a:r>
                      <a:r>
                        <a:rPr lang="en-US" baseline="0" dirty="0" err="1"/>
                        <a:t>mô</a:t>
                      </a:r>
                      <a:r>
                        <a:rPr lang="en-US" baseline="0" dirty="0"/>
                        <a:t> </a:t>
                      </a:r>
                      <a:r>
                        <a:rPr lang="en-US" baseline="0" dirty="0" err="1"/>
                        <a:t>hình</a:t>
                      </a:r>
                      <a:r>
                        <a:rPr lang="en-US" baseline="0" dirty="0"/>
                        <a:t> </a:t>
                      </a:r>
                      <a:r>
                        <a:rPr lang="en-US" baseline="0" dirty="0" err="1"/>
                        <a:t>không</a:t>
                      </a:r>
                      <a:r>
                        <a:rPr lang="en-US" baseline="0" dirty="0"/>
                        <a:t> </a:t>
                      </a:r>
                      <a:r>
                        <a:rPr lang="en-US" baseline="0" dirty="0" err="1"/>
                        <a:t>thay</a:t>
                      </a:r>
                      <a:r>
                        <a:rPr lang="en-US" baseline="0" dirty="0"/>
                        <a:t> </a:t>
                      </a:r>
                      <a:r>
                        <a:rPr lang="en-US" baseline="0" dirty="0" err="1"/>
                        <a:t>đổi</a:t>
                      </a:r>
                      <a:r>
                        <a:rPr lang="en-US" baseline="0" dirty="0"/>
                        <a:t> </a:t>
                      </a:r>
                      <a:r>
                        <a:rPr lang="en-US" baseline="0" dirty="0" err="1"/>
                        <a:t>theo</a:t>
                      </a:r>
                      <a:r>
                        <a:rPr lang="en-US" baseline="0" dirty="0"/>
                        <a:t> </a:t>
                      </a:r>
                      <a:r>
                        <a:rPr lang="en-US" baseline="0" dirty="0" err="1"/>
                        <a:t>kích</a:t>
                      </a:r>
                      <a:r>
                        <a:rPr lang="en-US" baseline="0" dirty="0"/>
                        <a:t> </a:t>
                      </a:r>
                      <a:r>
                        <a:rPr lang="en-US" baseline="0" dirty="0" err="1"/>
                        <a:t>thước</a:t>
                      </a:r>
                      <a:r>
                        <a:rPr lang="en-US" baseline="0" dirty="0"/>
                        <a:t> input</a:t>
                      </a:r>
                      <a:endParaRPr lang="en-US" dirty="0"/>
                    </a:p>
                  </a:txBody>
                  <a:tcPr/>
                </a:tc>
                <a:tc>
                  <a:txBody>
                    <a:bodyPr/>
                    <a:lstStyle/>
                    <a:p>
                      <a:r>
                        <a:rPr lang="en-US" dirty="0" err="1"/>
                        <a:t>Thông</a:t>
                      </a:r>
                      <a:r>
                        <a:rPr lang="en-US" baseline="0" dirty="0"/>
                        <a:t> tin ở </a:t>
                      </a:r>
                      <a:r>
                        <a:rPr lang="en-US" baseline="0" dirty="0" err="1"/>
                        <a:t>phần</a:t>
                      </a:r>
                      <a:r>
                        <a:rPr lang="en-US" baseline="0" dirty="0"/>
                        <a:t> </a:t>
                      </a:r>
                      <a:r>
                        <a:rPr lang="en-US" baseline="0" dirty="0" err="1"/>
                        <a:t>đầu</a:t>
                      </a:r>
                      <a:r>
                        <a:rPr lang="en-US" baseline="0" dirty="0"/>
                        <a:t> input </a:t>
                      </a:r>
                      <a:r>
                        <a:rPr lang="en-US" baseline="0" dirty="0" err="1"/>
                        <a:t>có</a:t>
                      </a:r>
                      <a:r>
                        <a:rPr lang="en-US" baseline="0" dirty="0"/>
                        <a:t> </a:t>
                      </a:r>
                      <a:r>
                        <a:rPr lang="en-US" baseline="0" dirty="0" err="1"/>
                        <a:t>tác</a:t>
                      </a:r>
                      <a:r>
                        <a:rPr lang="en-US" baseline="0" dirty="0"/>
                        <a:t> </a:t>
                      </a:r>
                      <a:r>
                        <a:rPr lang="en-US" baseline="0" dirty="0" err="1"/>
                        <a:t>động</a:t>
                      </a:r>
                      <a:r>
                        <a:rPr lang="en-US" baseline="0" dirty="0"/>
                        <a:t> </a:t>
                      </a:r>
                      <a:r>
                        <a:rPr lang="en-US" baseline="0" dirty="0" err="1"/>
                        <a:t>yếu</a:t>
                      </a:r>
                      <a:endParaRPr lang="en-US" dirty="0"/>
                    </a:p>
                  </a:txBody>
                  <a:tcPr/>
                </a:tc>
                <a:extLst>
                  <a:ext uri="{0D108BD9-81ED-4DB2-BD59-A6C34878D82A}">
                    <a16:rowId xmlns:a16="http://schemas.microsoft.com/office/drawing/2014/main" val="431118730"/>
                  </a:ext>
                </a:extLst>
              </a:tr>
              <a:tr h="370840">
                <a:tc>
                  <a:txBody>
                    <a:bodyPr/>
                    <a:lstStyle/>
                    <a:p>
                      <a:r>
                        <a:rPr lang="en-US" dirty="0" err="1"/>
                        <a:t>Những</a:t>
                      </a:r>
                      <a:r>
                        <a:rPr lang="en-US" dirty="0"/>
                        <a:t> </a:t>
                      </a:r>
                      <a:r>
                        <a:rPr lang="en-US" dirty="0" err="1"/>
                        <a:t>thông</a:t>
                      </a:r>
                      <a:r>
                        <a:rPr lang="en-US" baseline="0" dirty="0"/>
                        <a:t> tin </a:t>
                      </a:r>
                      <a:r>
                        <a:rPr lang="en-US" baseline="0" dirty="0" err="1"/>
                        <a:t>trong</a:t>
                      </a:r>
                      <a:r>
                        <a:rPr lang="en-US" baseline="0" dirty="0"/>
                        <a:t> </a:t>
                      </a:r>
                      <a:r>
                        <a:rPr lang="en-US" baseline="0" dirty="0" err="1"/>
                        <a:t>quá</a:t>
                      </a:r>
                      <a:r>
                        <a:rPr lang="en-US" baseline="0" dirty="0"/>
                        <a:t> </a:t>
                      </a:r>
                      <a:r>
                        <a:rPr lang="en-US" baseline="0" dirty="0" err="1"/>
                        <a:t>khứ</a:t>
                      </a:r>
                      <a:r>
                        <a:rPr lang="en-US" baseline="0" dirty="0"/>
                        <a:t> </a:t>
                      </a:r>
                      <a:r>
                        <a:rPr lang="en-US" baseline="0" dirty="0" err="1"/>
                        <a:t>sẽ</a:t>
                      </a:r>
                      <a:r>
                        <a:rPr lang="en-US" baseline="0" dirty="0"/>
                        <a:t> </a:t>
                      </a:r>
                      <a:r>
                        <a:rPr lang="en-US" baseline="0" dirty="0" err="1"/>
                        <a:t>được</a:t>
                      </a:r>
                      <a:r>
                        <a:rPr lang="en-US" baseline="0" dirty="0"/>
                        <a:t> </a:t>
                      </a:r>
                      <a:r>
                        <a:rPr lang="en-US" baseline="0" dirty="0" err="1"/>
                        <a:t>xem</a:t>
                      </a:r>
                      <a:r>
                        <a:rPr lang="en-US" baseline="0" dirty="0"/>
                        <a:t> </a:t>
                      </a:r>
                      <a:r>
                        <a:rPr lang="en-US" baseline="0" dirty="0" err="1"/>
                        <a:t>xét</a:t>
                      </a:r>
                      <a:r>
                        <a:rPr lang="en-US" baseline="0" dirty="0"/>
                        <a:t> </a:t>
                      </a:r>
                      <a:r>
                        <a:rPr lang="en-US" baseline="0" dirty="0" err="1"/>
                        <a:t>trong</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tính</a:t>
                      </a:r>
                      <a:r>
                        <a:rPr lang="en-US" baseline="0" dirty="0"/>
                        <a:t> </a:t>
                      </a:r>
                      <a:r>
                        <a:rPr lang="en-US" baseline="0" dirty="0" err="1"/>
                        <a:t>toán</a:t>
                      </a:r>
                      <a:endParaRPr lang="en-US" dirty="0"/>
                    </a:p>
                  </a:txBody>
                  <a:tcPr/>
                </a:tc>
                <a:tc>
                  <a:txBody>
                    <a:bodyPr/>
                    <a:lstStyle/>
                    <a:p>
                      <a:r>
                        <a:rPr lang="en-US" dirty="0" err="1"/>
                        <a:t>Không</a:t>
                      </a:r>
                      <a:r>
                        <a:rPr lang="en-US" baseline="0" dirty="0"/>
                        <a:t> </a:t>
                      </a:r>
                      <a:r>
                        <a:rPr lang="en-US" baseline="0" dirty="0" err="1"/>
                        <a:t>thể</a:t>
                      </a:r>
                      <a:r>
                        <a:rPr lang="en-US" baseline="0" dirty="0"/>
                        <a:t> </a:t>
                      </a:r>
                      <a:r>
                        <a:rPr lang="en-US" baseline="0" dirty="0" err="1"/>
                        <a:t>xem</a:t>
                      </a:r>
                      <a:r>
                        <a:rPr lang="en-US" baseline="0" dirty="0"/>
                        <a:t> </a:t>
                      </a:r>
                      <a:r>
                        <a:rPr lang="en-US" baseline="0" dirty="0" err="1"/>
                        <a:t>trước</a:t>
                      </a:r>
                      <a:r>
                        <a:rPr lang="en-US" baseline="0" dirty="0"/>
                        <a:t> </a:t>
                      </a:r>
                      <a:r>
                        <a:rPr lang="en-US" baseline="0" dirty="0" err="1"/>
                        <a:t>phần</a:t>
                      </a:r>
                      <a:r>
                        <a:rPr lang="en-US" baseline="0" dirty="0"/>
                        <a:t> </a:t>
                      </a:r>
                      <a:r>
                        <a:rPr lang="en-US" baseline="0" dirty="0" err="1"/>
                        <a:t>tương</a:t>
                      </a:r>
                      <a:r>
                        <a:rPr lang="en-US" baseline="0" dirty="0"/>
                        <a:t> </a:t>
                      </a:r>
                      <a:r>
                        <a:rPr lang="en-US" baseline="0" dirty="0" err="1"/>
                        <a:t>lai</a:t>
                      </a:r>
                      <a:r>
                        <a:rPr lang="en-US" baseline="0" dirty="0"/>
                        <a:t> </a:t>
                      </a:r>
                      <a:r>
                        <a:rPr lang="en-US" baseline="0" dirty="0" err="1"/>
                        <a:t>của</a:t>
                      </a:r>
                      <a:r>
                        <a:rPr lang="en-US" baseline="0" dirty="0"/>
                        <a:t> input</a:t>
                      </a:r>
                      <a:endParaRPr lang="en-US" dirty="0"/>
                    </a:p>
                  </a:txBody>
                  <a:tcPr/>
                </a:tc>
                <a:extLst>
                  <a:ext uri="{0D108BD9-81ED-4DB2-BD59-A6C34878D82A}">
                    <a16:rowId xmlns:a16="http://schemas.microsoft.com/office/drawing/2014/main" val="3871917041"/>
                  </a:ext>
                </a:extLst>
              </a:tr>
              <a:tr h="370840">
                <a:tc>
                  <a:txBody>
                    <a:bodyPr/>
                    <a:lstStyle/>
                    <a:p>
                      <a:r>
                        <a:rPr lang="en-US" dirty="0" err="1"/>
                        <a:t>Trọng</a:t>
                      </a:r>
                      <a:r>
                        <a:rPr lang="en-US" dirty="0"/>
                        <a:t> </a:t>
                      </a:r>
                      <a:r>
                        <a:rPr lang="en-US" dirty="0" err="1"/>
                        <a:t>số</a:t>
                      </a:r>
                      <a:r>
                        <a:rPr lang="en-US" baseline="0" dirty="0"/>
                        <a:t> </a:t>
                      </a:r>
                      <a:r>
                        <a:rPr lang="en-US" baseline="0" dirty="0" err="1"/>
                        <a:t>được</a:t>
                      </a:r>
                      <a:r>
                        <a:rPr lang="en-US" baseline="0" dirty="0"/>
                        <a:t> chia </a:t>
                      </a:r>
                      <a:r>
                        <a:rPr lang="en-US" baseline="0" dirty="0" err="1"/>
                        <a:t>sẻ</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chiều</a:t>
                      </a:r>
                      <a:r>
                        <a:rPr lang="en-US" baseline="0" dirty="0"/>
                        <a:t> </a:t>
                      </a:r>
                      <a:r>
                        <a:rPr lang="en-US" baseline="0" dirty="0" err="1"/>
                        <a:t>dài</a:t>
                      </a:r>
                      <a:r>
                        <a:rPr lang="en-US" baseline="0" dirty="0"/>
                        <a:t> </a:t>
                      </a:r>
                      <a:r>
                        <a:rPr lang="en-US" baseline="0" dirty="0" err="1"/>
                        <a:t>tính</a:t>
                      </a:r>
                      <a:r>
                        <a:rPr lang="en-US" baseline="0" dirty="0"/>
                        <a:t> </a:t>
                      </a:r>
                      <a:r>
                        <a:rPr lang="en-US" baseline="0" dirty="0" err="1"/>
                        <a:t>toán</a:t>
                      </a:r>
                      <a:endParaRPr lang="en-US" dirty="0"/>
                    </a:p>
                  </a:txBody>
                  <a:tcPr/>
                </a:tc>
                <a:tc>
                  <a:txBody>
                    <a:bodyPr/>
                    <a:lstStyle/>
                    <a:p>
                      <a:endParaRPr lang="en-US" dirty="0"/>
                    </a:p>
                  </a:txBody>
                  <a:tcPr/>
                </a:tc>
                <a:extLst>
                  <a:ext uri="{0D108BD9-81ED-4DB2-BD59-A6C34878D82A}">
                    <a16:rowId xmlns:a16="http://schemas.microsoft.com/office/drawing/2014/main" val="382930594"/>
                  </a:ext>
                </a:extLst>
              </a:tr>
            </a:tbl>
          </a:graphicData>
        </a:graphic>
      </p:graphicFrame>
    </p:spTree>
    <p:extLst>
      <p:ext uri="{BB962C8B-B14F-4D97-AF65-F5344CB8AC3E}">
        <p14:creationId xmlns:p14="http://schemas.microsoft.com/office/powerpoint/2010/main" val="4238596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0B83-944A-B75E-30C3-C3E5420848F5}"/>
              </a:ext>
            </a:extLst>
          </p:cNvPr>
          <p:cNvSpPr>
            <a:spLocks noGrp="1"/>
          </p:cNvSpPr>
          <p:nvPr>
            <p:ph type="title"/>
          </p:nvPr>
        </p:nvSpPr>
        <p:spPr/>
        <p:txBody>
          <a:bodyPr>
            <a:normAutofit fontScale="90000"/>
          </a:bodyPr>
          <a:lstStyle/>
          <a:p>
            <a:r>
              <a:rPr lang="en-US" dirty="0" err="1"/>
              <a:t>Các</a:t>
            </a:r>
            <a:r>
              <a:rPr lang="en-US" dirty="0"/>
              <a:t> </a:t>
            </a:r>
            <a:r>
              <a:rPr lang="en-US" dirty="0" err="1"/>
              <a:t>dạng</a:t>
            </a:r>
            <a:r>
              <a:rPr lang="en-US" dirty="0"/>
              <a:t> RNN</a:t>
            </a:r>
          </a:p>
        </p:txBody>
      </p:sp>
      <p:sp>
        <p:nvSpPr>
          <p:cNvPr id="3" name="Text Placeholder 2">
            <a:extLst>
              <a:ext uri="{FF2B5EF4-FFF2-40B4-BE49-F238E27FC236}">
                <a16:creationId xmlns:a16="http://schemas.microsoft.com/office/drawing/2014/main" id="{219D51D7-F6DA-A77D-8BA5-CEBD08D2A7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C6A1E1-DE89-5FF3-A1A3-103155F9E6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Content Placeholder 3">
            <a:extLst>
              <a:ext uri="{FF2B5EF4-FFF2-40B4-BE49-F238E27FC236}">
                <a16:creationId xmlns:a16="http://schemas.microsoft.com/office/drawing/2014/main" id="{B74B188E-8424-29CC-62A6-344E22DED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36" y="914399"/>
            <a:ext cx="8279167" cy="2591522"/>
          </a:xfrm>
          <a:prstGeom prst="rect">
            <a:avLst/>
          </a:prstGeom>
          <a:noFill/>
          <a:ln>
            <a:noFill/>
          </a:ln>
        </p:spPr>
      </p:pic>
      <p:sp>
        <p:nvSpPr>
          <p:cNvPr id="6" name="TextBox 5">
            <a:extLst>
              <a:ext uri="{FF2B5EF4-FFF2-40B4-BE49-F238E27FC236}">
                <a16:creationId xmlns:a16="http://schemas.microsoft.com/office/drawing/2014/main" id="{849BA2F3-5862-EE8A-7489-B0DD0A373211}"/>
              </a:ext>
            </a:extLst>
          </p:cNvPr>
          <p:cNvSpPr txBox="1"/>
          <p:nvPr/>
        </p:nvSpPr>
        <p:spPr>
          <a:xfrm>
            <a:off x="638360" y="3435811"/>
            <a:ext cx="615874" cy="369332"/>
          </a:xfrm>
          <a:prstGeom prst="rect">
            <a:avLst/>
          </a:prstGeom>
          <a:noFill/>
        </p:spPr>
        <p:txBody>
          <a:bodyPr wrap="none" rtlCol="0">
            <a:spAutoFit/>
          </a:bodyPr>
          <a:lstStyle/>
          <a:p>
            <a:r>
              <a:rPr lang="en-US" dirty="0"/>
              <a:t>ANN</a:t>
            </a:r>
          </a:p>
        </p:txBody>
      </p:sp>
      <p:sp>
        <p:nvSpPr>
          <p:cNvPr id="7" name="TextBox 6">
            <a:extLst>
              <a:ext uri="{FF2B5EF4-FFF2-40B4-BE49-F238E27FC236}">
                <a16:creationId xmlns:a16="http://schemas.microsoft.com/office/drawing/2014/main" id="{77D7299F-174A-1412-D8BC-85FB2AE186E8}"/>
              </a:ext>
            </a:extLst>
          </p:cNvPr>
          <p:cNvSpPr txBox="1"/>
          <p:nvPr/>
        </p:nvSpPr>
        <p:spPr>
          <a:xfrm>
            <a:off x="1733476" y="3457382"/>
            <a:ext cx="1472263" cy="369332"/>
          </a:xfrm>
          <a:prstGeom prst="rect">
            <a:avLst/>
          </a:prstGeom>
          <a:noFill/>
        </p:spPr>
        <p:txBody>
          <a:bodyPr wrap="none" rtlCol="0">
            <a:spAutoFit/>
          </a:bodyPr>
          <a:lstStyle/>
          <a:p>
            <a:r>
              <a:rPr lang="en-US" dirty="0" err="1"/>
              <a:t>Sáng</a:t>
            </a:r>
            <a:r>
              <a:rPr lang="en-US" dirty="0"/>
              <a:t> </a:t>
            </a:r>
            <a:r>
              <a:rPr lang="en-US" dirty="0" err="1"/>
              <a:t>tác</a:t>
            </a:r>
            <a:r>
              <a:rPr lang="en-US" dirty="0"/>
              <a:t> </a:t>
            </a:r>
            <a:r>
              <a:rPr lang="en-US" dirty="0" err="1"/>
              <a:t>nhạc</a:t>
            </a:r>
            <a:endParaRPr lang="en-US" dirty="0"/>
          </a:p>
        </p:txBody>
      </p:sp>
      <p:sp>
        <p:nvSpPr>
          <p:cNvPr id="8" name="TextBox 7">
            <a:extLst>
              <a:ext uri="{FF2B5EF4-FFF2-40B4-BE49-F238E27FC236}">
                <a16:creationId xmlns:a16="http://schemas.microsoft.com/office/drawing/2014/main" id="{E982314D-4608-88B2-8EDC-069EC6ED1976}"/>
              </a:ext>
            </a:extLst>
          </p:cNvPr>
          <p:cNvSpPr txBox="1"/>
          <p:nvPr/>
        </p:nvSpPr>
        <p:spPr>
          <a:xfrm>
            <a:off x="3194349" y="3457382"/>
            <a:ext cx="1864293" cy="369332"/>
          </a:xfrm>
          <a:prstGeom prst="rect">
            <a:avLst/>
          </a:prstGeom>
          <a:noFill/>
        </p:spPr>
        <p:txBody>
          <a:bodyPr wrap="none" rtlCol="0">
            <a:spAutoFit/>
          </a:bodyPr>
          <a:lstStyle/>
          <a:p>
            <a:r>
              <a:rPr lang="en-US" dirty="0" err="1"/>
              <a:t>Phân</a:t>
            </a:r>
            <a:r>
              <a:rPr lang="en-US" dirty="0"/>
              <a:t> </a:t>
            </a:r>
            <a:r>
              <a:rPr lang="en-US" dirty="0" err="1"/>
              <a:t>loại</a:t>
            </a:r>
            <a:r>
              <a:rPr lang="en-US" dirty="0"/>
              <a:t> </a:t>
            </a:r>
            <a:r>
              <a:rPr lang="en-US" dirty="0" err="1"/>
              <a:t>cảm</a:t>
            </a:r>
            <a:r>
              <a:rPr lang="en-US" dirty="0"/>
              <a:t> </a:t>
            </a:r>
            <a:r>
              <a:rPr lang="en-US" dirty="0" err="1"/>
              <a:t>xúc</a:t>
            </a:r>
            <a:endParaRPr lang="en-US" dirty="0"/>
          </a:p>
        </p:txBody>
      </p:sp>
      <p:sp>
        <p:nvSpPr>
          <p:cNvPr id="9" name="TextBox 8">
            <a:extLst>
              <a:ext uri="{FF2B5EF4-FFF2-40B4-BE49-F238E27FC236}">
                <a16:creationId xmlns:a16="http://schemas.microsoft.com/office/drawing/2014/main" id="{84A9756B-AF51-9988-A92C-DB5546A79BCF}"/>
              </a:ext>
            </a:extLst>
          </p:cNvPr>
          <p:cNvSpPr txBox="1"/>
          <p:nvPr/>
        </p:nvSpPr>
        <p:spPr>
          <a:xfrm>
            <a:off x="5345700" y="3435811"/>
            <a:ext cx="1548822" cy="369332"/>
          </a:xfrm>
          <a:prstGeom prst="rect">
            <a:avLst/>
          </a:prstGeom>
          <a:noFill/>
        </p:spPr>
        <p:txBody>
          <a:bodyPr wrap="none" rtlCol="0">
            <a:spAutoFit/>
          </a:bodyPr>
          <a:lstStyle/>
          <a:p>
            <a:r>
              <a:rPr lang="en-US" dirty="0" err="1"/>
              <a:t>Dịch</a:t>
            </a:r>
            <a:r>
              <a:rPr lang="en-US" dirty="0"/>
              <a:t> </a:t>
            </a:r>
            <a:r>
              <a:rPr lang="en-US" dirty="0" err="1"/>
              <a:t>ngôn</a:t>
            </a:r>
            <a:r>
              <a:rPr lang="en-US" dirty="0"/>
              <a:t> </a:t>
            </a:r>
            <a:r>
              <a:rPr lang="en-US" dirty="0" err="1"/>
              <a:t>ngữ</a:t>
            </a:r>
            <a:endParaRPr lang="en-US" dirty="0"/>
          </a:p>
        </p:txBody>
      </p:sp>
      <p:sp>
        <p:nvSpPr>
          <p:cNvPr id="10" name="TextBox 9">
            <a:extLst>
              <a:ext uri="{FF2B5EF4-FFF2-40B4-BE49-F238E27FC236}">
                <a16:creationId xmlns:a16="http://schemas.microsoft.com/office/drawing/2014/main" id="{DC414BB6-73D2-7E68-62F9-AA91E91F0B88}"/>
              </a:ext>
            </a:extLst>
          </p:cNvPr>
          <p:cNvSpPr txBox="1"/>
          <p:nvPr/>
        </p:nvSpPr>
        <p:spPr>
          <a:xfrm>
            <a:off x="7022680" y="3452596"/>
            <a:ext cx="2186965" cy="307777"/>
          </a:xfrm>
          <a:prstGeom prst="rect">
            <a:avLst/>
          </a:prstGeom>
          <a:noFill/>
        </p:spPr>
        <p:txBody>
          <a:bodyPr wrap="square" rtlCol="0">
            <a:spAutoFit/>
          </a:bodyPr>
          <a:lstStyle/>
          <a:p>
            <a:r>
              <a:rPr lang="en-US" dirty="0"/>
              <a:t>Name entity recognition</a:t>
            </a:r>
          </a:p>
        </p:txBody>
      </p:sp>
    </p:spTree>
    <p:extLst>
      <p:ext uri="{BB962C8B-B14F-4D97-AF65-F5344CB8AC3E}">
        <p14:creationId xmlns:p14="http://schemas.microsoft.com/office/powerpoint/2010/main" val="15501083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2289</Words>
  <Application>Microsoft Office PowerPoint</Application>
  <PresentationFormat>On-screen Show (16:9)</PresentationFormat>
  <Paragraphs>277</Paragraphs>
  <Slides>41</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41</vt:i4>
      </vt:variant>
    </vt:vector>
  </HeadingPairs>
  <TitlesOfParts>
    <vt:vector size="45" baseType="lpstr">
      <vt:lpstr>Arial</vt:lpstr>
      <vt:lpstr>Cambria Math</vt:lpstr>
      <vt:lpstr>Simple Light</vt:lpstr>
      <vt:lpstr>Simple Light</vt:lpstr>
      <vt:lpstr>Deep Learning Bài 5: Mạng neuron chuỗi (recurrent neural network)</vt:lpstr>
      <vt:lpstr>Giảng viên và Trợ giảng</vt:lpstr>
      <vt:lpstr>Giảng viên và Trợ giảng (hỗ trợ)</vt:lpstr>
      <vt:lpstr>Giới thiệu mentor </vt:lpstr>
      <vt:lpstr>Nội dung</vt:lpstr>
      <vt:lpstr>Phần 1: Giới thiệu</vt:lpstr>
      <vt:lpstr>RNN là gì</vt:lpstr>
      <vt:lpstr>Đặc điểm của RNN</vt:lpstr>
      <vt:lpstr>Các dạng RNN</vt:lpstr>
      <vt:lpstr>Ứng dụng</vt:lpstr>
      <vt:lpstr>Phần 2: Cấu trúc cơ bản của RNN</vt:lpstr>
      <vt:lpstr>Từ ANN đến RNN</vt:lpstr>
      <vt:lpstr>Kiến trúc tổng quát RNN</vt:lpstr>
      <vt:lpstr>Hàm mất mát</vt:lpstr>
      <vt:lpstr>Lan truyền ngược theo thời gian (BPTT)</vt:lpstr>
      <vt:lpstr>Lan truyền ngược theo thời gian (BPTT)</vt:lpstr>
      <vt:lpstr>Lan truyền ngược theo thời gian (BPTT)</vt:lpstr>
      <vt:lpstr>Hàm activation</vt:lpstr>
      <vt:lpstr>Vanishing/exploding gradient</vt:lpstr>
      <vt:lpstr>Gradient clipping</vt:lpstr>
      <vt:lpstr>Phần 3: Các mô hình RNN hiện đại</vt:lpstr>
      <vt:lpstr>Các vấn đề với RNN</vt:lpstr>
      <vt:lpstr>Gate Hidden State (GRU)</vt:lpstr>
      <vt:lpstr>Gate Hidden State (GRU)</vt:lpstr>
      <vt:lpstr>Gate Hidden State (GRU)</vt:lpstr>
      <vt:lpstr>Long Short Term Memory (LSTM)</vt:lpstr>
      <vt:lpstr>Long Short Term Memory (LSTM)</vt:lpstr>
      <vt:lpstr>Long Short Term Memory (LSTM)</vt:lpstr>
      <vt:lpstr>Deep RNN</vt:lpstr>
      <vt:lpstr>Bidirectional RNN</vt:lpstr>
      <vt:lpstr>Phần 4: Encoder decoder</vt:lpstr>
      <vt:lpstr>Mô hình encoder-decoder</vt:lpstr>
      <vt:lpstr>Encoder</vt:lpstr>
      <vt:lpstr>Decoder</vt:lpstr>
      <vt:lpstr>Phần 5: Các bộ dữ liệu dạng chuỗi</vt:lpstr>
      <vt:lpstr>Dữ liệu lịch sử chứng khoáng trên yahoo</vt:lpstr>
      <vt:lpstr>Phần 6: Bài tập và thảo luận</vt:lpstr>
      <vt:lpstr>Tóm tắt</vt:lpstr>
      <vt:lpstr>Các thuật ngữ thường thấy</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Van-Khoa</cp:lastModifiedBy>
  <cp:revision>63</cp:revision>
  <dcterms:modified xsi:type="dcterms:W3CDTF">2022-12-10T08:42:09Z</dcterms:modified>
</cp:coreProperties>
</file>